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5" r:id="rId4"/>
    <p:sldId id="266" r:id="rId5"/>
    <p:sldId id="308" r:id="rId6"/>
    <p:sldId id="309" r:id="rId7"/>
    <p:sldId id="267" r:id="rId8"/>
    <p:sldId id="268" r:id="rId9"/>
    <p:sldId id="340" r:id="rId10"/>
    <p:sldId id="341" r:id="rId11"/>
    <p:sldId id="269" r:id="rId12"/>
    <p:sldId id="270" r:id="rId13"/>
    <p:sldId id="271" r:id="rId14"/>
    <p:sldId id="272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373" r:id="rId47"/>
    <p:sldId id="374" r:id="rId48"/>
    <p:sldId id="375" r:id="rId49"/>
    <p:sldId id="376" r:id="rId50"/>
    <p:sldId id="377" r:id="rId51"/>
    <p:sldId id="378" r:id="rId52"/>
    <p:sldId id="379" r:id="rId53"/>
    <p:sldId id="380" r:id="rId54"/>
    <p:sldId id="381" r:id="rId55"/>
    <p:sldId id="382" r:id="rId56"/>
    <p:sldId id="383" r:id="rId57"/>
    <p:sldId id="384" r:id="rId58"/>
    <p:sldId id="385" r:id="rId59"/>
    <p:sldId id="386" r:id="rId60"/>
    <p:sldId id="387" r:id="rId61"/>
    <p:sldId id="388" r:id="rId62"/>
    <p:sldId id="389" r:id="rId63"/>
    <p:sldId id="390" r:id="rId64"/>
    <p:sldId id="391" r:id="rId65"/>
    <p:sldId id="392" r:id="rId66"/>
    <p:sldId id="393" r:id="rId67"/>
    <p:sldId id="394" r:id="rId68"/>
    <p:sldId id="395" r:id="rId69"/>
    <p:sldId id="396" r:id="rId70"/>
    <p:sldId id="397" r:id="rId71"/>
    <p:sldId id="398" r:id="rId72"/>
    <p:sldId id="399" r:id="rId73"/>
    <p:sldId id="400" r:id="rId74"/>
    <p:sldId id="401" r:id="rId75"/>
    <p:sldId id="402" r:id="rId76"/>
    <p:sldId id="403" r:id="rId77"/>
    <p:sldId id="404" r:id="rId78"/>
    <p:sldId id="405" r:id="rId79"/>
    <p:sldId id="406" r:id="rId80"/>
    <p:sldId id="407" r:id="rId81"/>
    <p:sldId id="408" r:id="rId82"/>
    <p:sldId id="409" r:id="rId83"/>
    <p:sldId id="410" r:id="rId84"/>
    <p:sldId id="411" r:id="rId85"/>
    <p:sldId id="412" r:id="rId86"/>
    <p:sldId id="413" r:id="rId87"/>
    <p:sldId id="414" r:id="rId88"/>
    <p:sldId id="415" r:id="rId89"/>
    <p:sldId id="416" r:id="rId90"/>
    <p:sldId id="417" r:id="rId91"/>
    <p:sldId id="418" r:id="rId92"/>
    <p:sldId id="419" r:id="rId93"/>
    <p:sldId id="420" r:id="rId94"/>
    <p:sldId id="421" r:id="rId95"/>
    <p:sldId id="422" r:id="rId96"/>
    <p:sldId id="423" r:id="rId97"/>
    <p:sldId id="424" r:id="rId98"/>
    <p:sldId id="425" r:id="rId99"/>
    <p:sldId id="426" r:id="rId100"/>
    <p:sldId id="427" r:id="rId101"/>
    <p:sldId id="428" r:id="rId102"/>
    <p:sldId id="429" r:id="rId103"/>
    <p:sldId id="430" r:id="rId104"/>
    <p:sldId id="431" r:id="rId105"/>
    <p:sldId id="432" r:id="rId106"/>
    <p:sldId id="433" r:id="rId107"/>
    <p:sldId id="434" r:id="rId108"/>
    <p:sldId id="435" r:id="rId109"/>
    <p:sldId id="436" r:id="rId110"/>
    <p:sldId id="437" r:id="rId111"/>
    <p:sldId id="438" r:id="rId112"/>
    <p:sldId id="439" r:id="rId113"/>
    <p:sldId id="440" r:id="rId114"/>
    <p:sldId id="441" r:id="rId115"/>
    <p:sldId id="442" r:id="rId116"/>
    <p:sldId id="443" r:id="rId117"/>
    <p:sldId id="444" r:id="rId118"/>
    <p:sldId id="445" r:id="rId119"/>
    <p:sldId id="446" r:id="rId120"/>
    <p:sldId id="447" r:id="rId121"/>
    <p:sldId id="448" r:id="rId122"/>
    <p:sldId id="449" r:id="rId123"/>
    <p:sldId id="450" r:id="rId124"/>
    <p:sldId id="451" r:id="rId125"/>
    <p:sldId id="452" r:id="rId126"/>
    <p:sldId id="453" r:id="rId127"/>
    <p:sldId id="454" r:id="rId128"/>
    <p:sldId id="455" r:id="rId129"/>
    <p:sldId id="456" r:id="rId130"/>
    <p:sldId id="457" r:id="rId131"/>
    <p:sldId id="458" r:id="rId132"/>
    <p:sldId id="459" r:id="rId133"/>
    <p:sldId id="460" r:id="rId134"/>
    <p:sldId id="461" r:id="rId135"/>
    <p:sldId id="462" r:id="rId136"/>
    <p:sldId id="463" r:id="rId137"/>
    <p:sldId id="464" r:id="rId138"/>
    <p:sldId id="465" r:id="rId139"/>
    <p:sldId id="466" r:id="rId140"/>
    <p:sldId id="467" r:id="rId1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  <a:srgbClr val="FF6600"/>
    <a:srgbClr val="CC00CC"/>
    <a:srgbClr val="FF7C80"/>
    <a:srgbClr val="FF33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2/21/Two_rays_and_one_vertex.png/220px-Two_rays_and_one_verte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3dshapes.org/images/stories/faces-edges-vertices.png" TargetMode="Externa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2/21/Two_rays_and_one_vertex.png/220px-Two_rays_and_one_verte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3dshapes.org/images/stories/faces-edges-vertices.png" TargetMode="Externa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2/21/Two_rays_and_one_vertex.png/220px-Two_rays_and_one_verte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3dshapes.org/images/stories/faces-edges-vertices.png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2/21/Two_rays_and_one_vertex.png/220px-Two_rays_and_one_verte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3dshapes.org/images/stories/faces-edges-vertices.png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2/21/Two_rays_and_one_vertex.png/220px-Two_rays_and_one_verte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3dshapes.org/images/stories/faces-edges-vertices.png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2/21/Two_rays_and_one_vertex.png/220px-Two_rays_and_one_verte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3dshapes.org/images/stories/faces-edges-vertices.png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2/21/Two_rays_and_one_vertex.png/220px-Two_rays_and_one_verte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3dshapes.org/images/stories/faces-edges-vertices.png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2/21/Two_rays_and_one_vertex.png/220px-Two_rays_and_one_verte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3dshapes.org/images/stories/faces-edges-vertices.png" TargetMode="Externa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2/21/Two_rays_and_one_vertex.png/220px-Two_rays_and_one_verte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3dshapes.org/images/stories/faces-edges-vertices.png" TargetMode="Externa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2/21/Two_rays_and_one_vertex.png/220px-Two_rays_and_one_vertex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3dshapes.org/images/stories/faces-edges-vertices.png" TargetMode="Externa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 straight path that extends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in both directions without end; marked with an arrowhead at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each end.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1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800" b="1" dirty="0" smtClean="0">
                <a:solidFill>
                  <a:srgbClr val="7030A0"/>
                </a:solidFill>
                <a:latin typeface="Bookman Old Style"/>
                <a:ea typeface="Times New Roman"/>
              </a:rPr>
              <a:t>line</a:t>
            </a:r>
            <a:endParaRPr lang="en-US" sz="8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" y="4191000"/>
            <a:ext cx="2362200" cy="1981200"/>
          </a:xfrm>
          <a:prstGeom prst="line">
            <a:avLst/>
          </a:prstGeom>
          <a:noFill/>
          <a:ln w="10795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590800" y="4800600"/>
            <a:ext cx="2667000" cy="0"/>
          </a:xfrm>
          <a:prstGeom prst="line">
            <a:avLst/>
          </a:prstGeom>
          <a:noFill/>
          <a:ln w="1079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8382000" y="4114800"/>
            <a:ext cx="0" cy="2133600"/>
          </a:xfrm>
          <a:prstGeom prst="line">
            <a:avLst/>
          </a:prstGeom>
          <a:noFill/>
          <a:ln w="10795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4876800" y="4419600"/>
            <a:ext cx="2590800" cy="167640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advTm="1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6175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276600" y="49530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00400" y="49530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25146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360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1295400" y="2971800"/>
            <a:ext cx="31242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7" name="AutoShape 39"/>
          <p:cNvSpPr>
            <a:spLocks noChangeShapeType="1"/>
          </p:cNvSpPr>
          <p:nvPr/>
        </p:nvSpPr>
        <p:spPr bwMode="auto">
          <a:xfrm>
            <a:off x="2819399" y="2971800"/>
            <a:ext cx="45719" cy="304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6" name="AutoShape 38"/>
          <p:cNvSpPr>
            <a:spLocks noChangeShapeType="1"/>
          </p:cNvSpPr>
          <p:nvPr/>
        </p:nvSpPr>
        <p:spPr bwMode="auto">
          <a:xfrm>
            <a:off x="1295400" y="4508500"/>
            <a:ext cx="3124200" cy="63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2004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905000" y="48768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1" name="Arc 33"/>
          <p:cNvSpPr>
            <a:spLocks/>
          </p:cNvSpPr>
          <p:nvPr/>
        </p:nvSpPr>
        <p:spPr bwMode="auto">
          <a:xfrm rot="221222">
            <a:off x="3069504" y="2720266"/>
            <a:ext cx="1709591" cy="16460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495800" y="4343400"/>
            <a:ext cx="682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514600" y="62484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180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57200" y="4343400"/>
            <a:ext cx="747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270°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400000">
            <a:off x="3162299" y="4762500"/>
            <a:ext cx="1676400" cy="16001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0800000">
            <a:off x="838200" y="4648199"/>
            <a:ext cx="1676400" cy="1752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4" name="Arc 26"/>
          <p:cNvSpPr>
            <a:spLocks/>
          </p:cNvSpPr>
          <p:nvPr/>
        </p:nvSpPr>
        <p:spPr bwMode="auto">
          <a:xfrm rot="37667285">
            <a:off x="927338" y="2715041"/>
            <a:ext cx="1557995" cy="167791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8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381000" y="762000"/>
            <a:ext cx="850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A full circle rotation is equal to 360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(degrees)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When divided into four equal sections, each section is worth 90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057400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1 rotation      =	  90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2 rotations  </a:t>
            </a:r>
            <a:r>
              <a:rPr lang="en-US" sz="1400" dirty="0" smtClean="0">
                <a:latin typeface="Bookman Old Style" pitchFamily="18" charset="0"/>
                <a:cs typeface="Arial" pitchFamily="34" charset="0"/>
              </a:rPr>
              <a:t> 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 	180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3 rotations 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	270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4 rotations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 =	360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500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 </a:t>
            </a:r>
            <a:r>
              <a:rPr lang="en-US" sz="4800" u="sng" dirty="0" smtClean="0">
                <a:latin typeface="Bookman Old Style"/>
                <a:ea typeface="Times New Roman"/>
              </a:rPr>
              <a:t>piece of a line </a:t>
            </a:r>
            <a:r>
              <a:rPr lang="en-US" sz="4800" dirty="0" smtClean="0">
                <a:latin typeface="Bookman Old Style"/>
                <a:ea typeface="Times New Roman"/>
              </a:rPr>
              <a:t>that has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u="sng" dirty="0" smtClean="0">
                <a:latin typeface="Bookman Old Style"/>
                <a:ea typeface="Times New Roman"/>
                <a:cs typeface="Times New Roman"/>
              </a:rPr>
              <a:t>two endpoints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Bookman Old Style"/>
                <a:ea typeface="Times New Roman"/>
                <a:cs typeface="Times New Roman"/>
              </a:rPr>
              <a:t>line segment</a:t>
            </a:r>
            <a:endParaRPr lang="en-US" sz="8000" b="1" dirty="0">
              <a:solidFill>
                <a:srgbClr val="FF3399"/>
              </a:solidFill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4191000"/>
            <a:ext cx="0" cy="1981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477000" y="4419600"/>
            <a:ext cx="1752600" cy="1066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42413"/>
      </p:ext>
    </p:extLst>
  </p:cSld>
  <p:clrMapOvr>
    <a:masterClrMapping/>
  </p:clrMapOvr>
  <p:transition advTm="1500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/>
                <a:ea typeface="Times New Roman"/>
              </a:rPr>
              <a:t>Two (or more) lines that run the same distance apart at every point and will </a:t>
            </a:r>
            <a:r>
              <a:rPr lang="en-US" sz="3600" dirty="0" smtClean="0">
                <a:latin typeface="Bookman Old Style"/>
                <a:ea typeface="Times New Roman"/>
                <a:cs typeface="Times New Roman"/>
              </a:rPr>
              <a:t>never intersect.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rgbClr val="CC00CC"/>
                </a:solidFill>
                <a:latin typeface="Bookman Old Style"/>
                <a:ea typeface="Times New Roman"/>
              </a:rPr>
              <a:t>parallel lines </a:t>
            </a:r>
            <a:endParaRPr lang="en-US" sz="5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43000" y="38100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8600" y="44958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553200" y="4648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7010400" y="5029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hovergirl.files.wordpress.com/2008/01/moosonee-july-2005-train-tra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2438400" cy="1828800"/>
          </a:xfrm>
          <a:prstGeom prst="rect">
            <a:avLst/>
          </a:prstGeom>
          <a:noFill/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57200" y="5029200"/>
            <a:ext cx="3581400" cy="1600200"/>
            <a:chOff x="1296" y="672"/>
            <a:chExt cx="3264" cy="2592"/>
          </a:xfrm>
        </p:grpSpPr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1104"/>
              <a:ext cx="3264" cy="11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para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  el</a:t>
              </a:r>
            </a:p>
          </p:txBody>
        </p:sp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60" y="672"/>
              <a:ext cx="336" cy="15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1"/>
                  </a:solidFill>
                  <a:latin typeface="Arial Black"/>
                </a:rPr>
                <a:t>ll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 Black"/>
              </a:endParaRPr>
            </a:p>
          </p:txBody>
        </p:sp>
        <p:sp>
          <p:nvSpPr>
            <p:cNvPr id="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2448"/>
              <a:ext cx="1920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1156328"/>
      </p:ext>
    </p:extLst>
  </p:cSld>
  <p:clrMapOvr>
    <a:masterClrMapping/>
  </p:clrMapOvr>
  <p:transition advTm="1500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line with one end point that extends non-stop in the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400" dirty="0" smtClean="0">
                <a:latin typeface="Bookman Old Style"/>
                <a:ea typeface="Times New Roman"/>
                <a:cs typeface="Times New Roman"/>
              </a:rPr>
              <a:t>opposite direction.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  <a:latin typeface="Bookman Old Style"/>
                <a:ea typeface="Times New Roman"/>
                <a:cs typeface="Times New Roman"/>
              </a:rPr>
              <a:t>ray</a:t>
            </a:r>
            <a:endParaRPr lang="en-US" sz="9600" b="1" dirty="0">
              <a:solidFill>
                <a:srgbClr val="FF6600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762000" y="4800600"/>
            <a:ext cx="1295400" cy="1295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505200" y="4495800"/>
            <a:ext cx="0" cy="16002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4572000" y="48006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633" name="Picture 1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40" y="5486400"/>
            <a:ext cx="3769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1700043"/>
      </p:ext>
    </p:extLst>
  </p:cSld>
  <p:clrMapOvr>
    <a:masterClrMapping/>
  </p:clrMapOvr>
  <p:transition advTm="1500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145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shape formed by two rays that share an endpoint.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C00FF"/>
                </a:solidFill>
                <a:latin typeface="Bookman Old Style"/>
                <a:ea typeface="Times New Roman"/>
                <a:cs typeface="Times New Roman"/>
              </a:rPr>
              <a:t>angle</a:t>
            </a:r>
            <a:endParaRPr lang="en-US" sz="8000" b="1" dirty="0">
              <a:solidFill>
                <a:srgbClr val="CC00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5334000"/>
            <a:ext cx="1828800" cy="228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3505200" y="54864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6858000" y="5410200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 flipV="1">
            <a:off x="5257800" y="3505200"/>
            <a:ext cx="0" cy="1981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 flipV="1">
            <a:off x="6324600" y="3657600"/>
            <a:ext cx="5334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609600" y="4724400"/>
            <a:ext cx="1828800" cy="609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71513"/>
      </p:ext>
    </p:extLst>
  </p:cSld>
  <p:clrMapOvr>
    <a:masterClrMapping/>
  </p:clrMapOvr>
  <p:transition advTm="1500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30611"/>
            <a:ext cx="8915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/>
                <a:ea typeface="Times New Roman"/>
              </a:rPr>
              <a:t>The point where: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ookman Old Style"/>
              </a:rPr>
              <a:t> </a:t>
            </a:r>
            <a:r>
              <a:rPr lang="en-US" sz="2800" dirty="0" smtClean="0">
                <a:latin typeface="Bookman Old Style"/>
              </a:rPr>
              <a:t>two or more rays share an endpoint.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man Old Style"/>
              </a:rPr>
              <a:t> the edges of a solid figure meet.</a:t>
            </a:r>
          </a:p>
          <a:p>
            <a:endParaRPr lang="en-US" sz="1400" dirty="0" smtClean="0">
              <a:latin typeface="Bookman Old Style"/>
            </a:endParaRPr>
          </a:p>
          <a:p>
            <a:r>
              <a:rPr lang="en-US" sz="3200" dirty="0" smtClean="0">
                <a:latin typeface="Bookman Old Style"/>
              </a:rPr>
              <a:t>The point at the top of a cone.</a:t>
            </a:r>
          </a:p>
          <a:p>
            <a:endParaRPr lang="en-US" sz="3200" dirty="0" smtClean="0">
              <a:latin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vertex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plural:</a:t>
            </a:r>
            <a:r>
              <a:rPr lang="en-US" sz="6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 vertices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2617140" cy="1981200"/>
          </a:xfrm>
          <a:prstGeom prst="rect">
            <a:avLst/>
          </a:prstGeom>
          <a:noFill/>
        </p:spPr>
      </p:pic>
      <p:pic>
        <p:nvPicPr>
          <p:cNvPr id="5837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27305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9126784"/>
      </p:ext>
    </p:extLst>
  </p:cSld>
  <p:clrMapOvr>
    <a:masterClrMapping/>
  </p:clrMapOvr>
  <p:transition advTm="1500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or more lines that </a:t>
            </a:r>
          </a:p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meet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or cross at a point.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Bookman Old Style"/>
                <a:ea typeface="Times New Roman"/>
                <a:cs typeface="Arial"/>
              </a:rPr>
              <a:t>intersecting lines</a:t>
            </a:r>
            <a:endParaRPr lang="en-US" sz="4800" b="1" dirty="0">
              <a:solidFill>
                <a:srgbClr val="00CC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17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703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105400" y="3657600"/>
            <a:ext cx="0" cy="26670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429000"/>
            <a:ext cx="2667000" cy="21336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316996"/>
      </p:ext>
    </p:extLst>
  </p:cSld>
  <p:clrMapOvr>
    <a:masterClrMapping/>
  </p:clrMapOvr>
  <p:transition advTm="1500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3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lines that intersect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and form </a:t>
            </a:r>
            <a:r>
              <a:rPr lang="en-US" sz="4800" b="1" dirty="0" smtClean="0">
                <a:latin typeface="Bookman Old Style"/>
                <a:ea typeface="Times New Roman"/>
                <a:cs typeface="Times New Roman"/>
              </a:rPr>
              <a:t>right angles.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CC"/>
                </a:solidFill>
                <a:latin typeface="Bookman Old Style"/>
                <a:ea typeface="Times New Roman"/>
                <a:cs typeface="Arial"/>
              </a:rPr>
              <a:t>perpendicular lines</a:t>
            </a:r>
            <a:endParaRPr lang="en-US" sz="4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17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325485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77000" y="3429000"/>
            <a:ext cx="0" cy="251460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648200"/>
            <a:ext cx="2438400" cy="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265043"/>
      </p:ext>
    </p:extLst>
  </p:cSld>
  <p:clrMapOvr>
    <a:masterClrMapping/>
  </p:clrMapOvr>
  <p:transition advTm="1500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il_fi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4728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il_fi" descr="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222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il_fi" descr="THRU-Compass-Protractor-BEN-_i_bmm040118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9019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protractor</a:t>
            </a:r>
            <a:endParaRPr lang="en-US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Tool used to measure angles.</a:t>
            </a:r>
            <a:endParaRPr lang="en-US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27726"/>
      </p:ext>
    </p:extLst>
  </p:cSld>
  <p:clrMapOvr>
    <a:masterClrMapping/>
  </p:clrMapOvr>
  <p:transition advTm="1500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6175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276600" y="49530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00400" y="49530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25146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360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1295400" y="2971800"/>
            <a:ext cx="31242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7" name="AutoShape 39"/>
          <p:cNvSpPr>
            <a:spLocks noChangeShapeType="1"/>
          </p:cNvSpPr>
          <p:nvPr/>
        </p:nvSpPr>
        <p:spPr bwMode="auto">
          <a:xfrm>
            <a:off x="2819399" y="2971800"/>
            <a:ext cx="45719" cy="304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6" name="AutoShape 38"/>
          <p:cNvSpPr>
            <a:spLocks noChangeShapeType="1"/>
          </p:cNvSpPr>
          <p:nvPr/>
        </p:nvSpPr>
        <p:spPr bwMode="auto">
          <a:xfrm>
            <a:off x="1295400" y="4508500"/>
            <a:ext cx="3124200" cy="63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2004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905000" y="48768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1" name="Arc 33"/>
          <p:cNvSpPr>
            <a:spLocks/>
          </p:cNvSpPr>
          <p:nvPr/>
        </p:nvSpPr>
        <p:spPr bwMode="auto">
          <a:xfrm rot="221222">
            <a:off x="3069504" y="2720266"/>
            <a:ext cx="1709591" cy="16460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495800" y="4343400"/>
            <a:ext cx="682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514600" y="62484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180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57200" y="4343400"/>
            <a:ext cx="747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270°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400000">
            <a:off x="3162299" y="4762500"/>
            <a:ext cx="1676400" cy="16001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0800000">
            <a:off x="838200" y="4648199"/>
            <a:ext cx="1676400" cy="1752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4" name="Arc 26"/>
          <p:cNvSpPr>
            <a:spLocks/>
          </p:cNvSpPr>
          <p:nvPr/>
        </p:nvSpPr>
        <p:spPr bwMode="auto">
          <a:xfrm rot="37667285">
            <a:off x="927338" y="2715041"/>
            <a:ext cx="1557995" cy="167791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8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381000" y="762000"/>
            <a:ext cx="850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A full circle rotation is equal to 360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(degrees)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When divided into four equal sections, each section is worth 90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057400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1 rotation      =	  90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2 rotations  </a:t>
            </a:r>
            <a:r>
              <a:rPr lang="en-US" sz="1400" dirty="0" smtClean="0">
                <a:latin typeface="Bookman Old Style" pitchFamily="18" charset="0"/>
                <a:cs typeface="Arial" pitchFamily="34" charset="0"/>
              </a:rPr>
              <a:t> 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 	180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3 rotations 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	270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4 rotations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 =	360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531271"/>
      </p:ext>
    </p:extLst>
  </p:cSld>
  <p:clrMapOvr>
    <a:masterClrMapping/>
  </p:clrMapOvr>
  <p:transition advTm="1500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An angle measuring </a:t>
            </a:r>
            <a:r>
              <a:rPr lang="en-US" sz="4000" b="1" dirty="0" smtClean="0">
                <a:latin typeface="Bookman Old Style"/>
                <a:ea typeface="Times New Roman"/>
                <a:cs typeface="Times New Roman"/>
              </a:rPr>
              <a:t>90</a:t>
            </a:r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 degrees.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right angle</a:t>
            </a:r>
            <a:endParaRPr lang="en-US" sz="6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 descr="right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47907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2812496"/>
      </p:ext>
    </p:extLst>
  </p:cSld>
  <p:clrMapOvr>
    <a:masterClrMapping/>
  </p:clrMapOvr>
  <p:transition advTm="1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An angle measuring </a:t>
            </a:r>
            <a:r>
              <a:rPr lang="en-US" sz="4000" b="1" dirty="0" smtClean="0">
                <a:latin typeface="Bookman Old Style"/>
                <a:ea typeface="Times New Roman"/>
                <a:cs typeface="Times New Roman"/>
              </a:rPr>
              <a:t>90</a:t>
            </a:r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 degrees.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right angle</a:t>
            </a:r>
            <a:endParaRPr lang="en-US" sz="6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 descr="right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47907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486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LESS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 than 90 degrees.</a:t>
            </a:r>
            <a:endParaRPr lang="en-US" dirty="0"/>
          </a:p>
        </p:txBody>
      </p:sp>
      <p:pic>
        <p:nvPicPr>
          <p:cNvPr id="5122" name="Picture 2" descr="acute angle 40 d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555526" cy="29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acute angle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Picture 4" descr="acute_a6">
            <a:hlinkClick r:id="" action="ppaction://hlinkshowjump?jump=lastslideviewed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135582" cy="1684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0341128"/>
      </p:ext>
    </p:extLst>
  </p:cSld>
  <p:clrMapOvr>
    <a:masterClrMapping/>
  </p:clrMapOvr>
  <p:transition advTm="1500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MORE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than 90 degrees.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obtuse</a:t>
            </a:r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angle</a:t>
            </a:r>
            <a:endParaRPr lang="en-US" sz="54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 descr="obtuse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592179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0138164"/>
      </p:ext>
    </p:extLst>
  </p:cSld>
  <p:clrMapOvr>
    <a:masterClrMapping/>
  </p:clrMapOvr>
  <p:transition advTm="1500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straight angle</a:t>
            </a:r>
            <a:endParaRPr lang="en-US" sz="48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180 degrees.</a:t>
            </a:r>
            <a:endParaRPr lang="en-US" sz="4400" dirty="0"/>
          </a:p>
        </p:txBody>
      </p:sp>
      <p:pic>
        <p:nvPicPr>
          <p:cNvPr id="7172" name="Picture 4" descr="http://www.groupdiscountbuyer.com/image/cache/Protractor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267200"/>
            <a:ext cx="3962400" cy="3962400"/>
          </a:xfrm>
          <a:prstGeom prst="rect">
            <a:avLst/>
          </a:prstGeom>
          <a:noFill/>
        </p:spPr>
      </p:pic>
      <p:pic>
        <p:nvPicPr>
          <p:cNvPr id="7170" name="Picture 2" descr="straight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517039" cy="7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1134132"/>
      </p:ext>
    </p:extLst>
  </p:cSld>
  <p:clrMapOvr>
    <a:masterClrMapping/>
  </p:clrMapOvr>
  <p:transition advTm="1500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 straight path that extends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in both directions without end; marked with an arrowhead at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each end.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1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800" b="1" dirty="0" smtClean="0">
                <a:solidFill>
                  <a:srgbClr val="7030A0"/>
                </a:solidFill>
                <a:latin typeface="Bookman Old Style"/>
                <a:ea typeface="Times New Roman"/>
              </a:rPr>
              <a:t>line</a:t>
            </a:r>
            <a:endParaRPr lang="en-US" sz="8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" y="4191000"/>
            <a:ext cx="2362200" cy="1981200"/>
          </a:xfrm>
          <a:prstGeom prst="line">
            <a:avLst/>
          </a:prstGeom>
          <a:noFill/>
          <a:ln w="10795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590800" y="4800600"/>
            <a:ext cx="2667000" cy="0"/>
          </a:xfrm>
          <a:prstGeom prst="line">
            <a:avLst/>
          </a:prstGeom>
          <a:noFill/>
          <a:ln w="1079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8382000" y="4114800"/>
            <a:ext cx="0" cy="2133600"/>
          </a:xfrm>
          <a:prstGeom prst="line">
            <a:avLst/>
          </a:prstGeom>
          <a:noFill/>
          <a:ln w="10795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4876800" y="4419600"/>
            <a:ext cx="2590800" cy="167640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89023"/>
      </p:ext>
    </p:extLst>
  </p:cSld>
  <p:clrMapOvr>
    <a:masterClrMapping/>
  </p:clrMapOvr>
  <p:transition advTm="15000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 </a:t>
            </a:r>
            <a:r>
              <a:rPr lang="en-US" sz="4800" u="sng" dirty="0" smtClean="0">
                <a:latin typeface="Bookman Old Style"/>
                <a:ea typeface="Times New Roman"/>
              </a:rPr>
              <a:t>piece of a line </a:t>
            </a:r>
            <a:r>
              <a:rPr lang="en-US" sz="4800" dirty="0" smtClean="0">
                <a:latin typeface="Bookman Old Style"/>
                <a:ea typeface="Times New Roman"/>
              </a:rPr>
              <a:t>that has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u="sng" dirty="0" smtClean="0">
                <a:latin typeface="Bookman Old Style"/>
                <a:ea typeface="Times New Roman"/>
                <a:cs typeface="Times New Roman"/>
              </a:rPr>
              <a:t>two endpoints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Bookman Old Style"/>
                <a:ea typeface="Times New Roman"/>
                <a:cs typeface="Times New Roman"/>
              </a:rPr>
              <a:t>line segment</a:t>
            </a:r>
            <a:endParaRPr lang="en-US" sz="8000" b="1" dirty="0">
              <a:solidFill>
                <a:srgbClr val="FF3399"/>
              </a:solidFill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4191000"/>
            <a:ext cx="0" cy="1981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477000" y="4419600"/>
            <a:ext cx="1752600" cy="1066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99936"/>
      </p:ext>
    </p:extLst>
  </p:cSld>
  <p:clrMapOvr>
    <a:masterClrMapping/>
  </p:clrMapOvr>
  <p:transition advTm="15000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/>
                <a:ea typeface="Times New Roman"/>
              </a:rPr>
              <a:t>Two (or more) lines that run the same distance apart at every point and will </a:t>
            </a:r>
            <a:r>
              <a:rPr lang="en-US" sz="3600" dirty="0" smtClean="0">
                <a:latin typeface="Bookman Old Style"/>
                <a:ea typeface="Times New Roman"/>
                <a:cs typeface="Times New Roman"/>
              </a:rPr>
              <a:t>never intersect.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rgbClr val="CC00CC"/>
                </a:solidFill>
                <a:latin typeface="Bookman Old Style"/>
                <a:ea typeface="Times New Roman"/>
              </a:rPr>
              <a:t>parallel lines </a:t>
            </a:r>
            <a:endParaRPr lang="en-US" sz="5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43000" y="38100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8600" y="44958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553200" y="4648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7010400" y="5029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hovergirl.files.wordpress.com/2008/01/moosonee-july-2005-train-tra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2438400" cy="1828800"/>
          </a:xfrm>
          <a:prstGeom prst="rect">
            <a:avLst/>
          </a:prstGeom>
          <a:noFill/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57200" y="5029200"/>
            <a:ext cx="3581400" cy="1600200"/>
            <a:chOff x="1296" y="672"/>
            <a:chExt cx="3264" cy="2592"/>
          </a:xfrm>
        </p:grpSpPr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1104"/>
              <a:ext cx="3264" cy="11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para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  el</a:t>
              </a:r>
            </a:p>
          </p:txBody>
        </p:sp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60" y="672"/>
              <a:ext cx="336" cy="15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1"/>
                  </a:solidFill>
                  <a:latin typeface="Arial Black"/>
                </a:rPr>
                <a:t>ll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 Black"/>
              </a:endParaRPr>
            </a:p>
          </p:txBody>
        </p:sp>
        <p:sp>
          <p:nvSpPr>
            <p:cNvPr id="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2448"/>
              <a:ext cx="1920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1160726"/>
      </p:ext>
    </p:extLst>
  </p:cSld>
  <p:clrMapOvr>
    <a:masterClrMapping/>
  </p:clrMapOvr>
  <p:transition advTm="15000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line with one end point that extends non-stop in the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400" dirty="0" smtClean="0">
                <a:latin typeface="Bookman Old Style"/>
                <a:ea typeface="Times New Roman"/>
                <a:cs typeface="Times New Roman"/>
              </a:rPr>
              <a:t>opposite direction.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  <a:latin typeface="Bookman Old Style"/>
                <a:ea typeface="Times New Roman"/>
                <a:cs typeface="Times New Roman"/>
              </a:rPr>
              <a:t>ray</a:t>
            </a:r>
            <a:endParaRPr lang="en-US" sz="9600" b="1" dirty="0">
              <a:solidFill>
                <a:srgbClr val="FF6600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762000" y="4800600"/>
            <a:ext cx="1295400" cy="1295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505200" y="4495800"/>
            <a:ext cx="0" cy="16002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4572000" y="48006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633" name="Picture 1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40" y="5486400"/>
            <a:ext cx="3769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2449313"/>
      </p:ext>
    </p:extLst>
  </p:cSld>
  <p:clrMapOvr>
    <a:masterClrMapping/>
  </p:clrMapOvr>
  <p:transition advTm="15000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145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shape formed by two rays that share an endpoint.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C00FF"/>
                </a:solidFill>
                <a:latin typeface="Bookman Old Style"/>
                <a:ea typeface="Times New Roman"/>
                <a:cs typeface="Times New Roman"/>
              </a:rPr>
              <a:t>angle</a:t>
            </a:r>
            <a:endParaRPr lang="en-US" sz="8000" b="1" dirty="0">
              <a:solidFill>
                <a:srgbClr val="CC00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5334000"/>
            <a:ext cx="1828800" cy="228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3505200" y="54864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6858000" y="5410200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 flipV="1">
            <a:off x="5257800" y="3505200"/>
            <a:ext cx="0" cy="1981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 flipV="1">
            <a:off x="6324600" y="3657600"/>
            <a:ext cx="5334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609600" y="4724400"/>
            <a:ext cx="1828800" cy="609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00496"/>
      </p:ext>
    </p:extLst>
  </p:cSld>
  <p:clrMapOvr>
    <a:masterClrMapping/>
  </p:clrMapOvr>
  <p:transition advTm="15000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30611"/>
            <a:ext cx="8915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/>
                <a:ea typeface="Times New Roman"/>
              </a:rPr>
              <a:t>The point where: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ookman Old Style"/>
              </a:rPr>
              <a:t> </a:t>
            </a:r>
            <a:r>
              <a:rPr lang="en-US" sz="2800" dirty="0" smtClean="0">
                <a:latin typeface="Bookman Old Style"/>
              </a:rPr>
              <a:t>two or more rays share an endpoint.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man Old Style"/>
              </a:rPr>
              <a:t> the edges of a solid figure meet.</a:t>
            </a:r>
          </a:p>
          <a:p>
            <a:endParaRPr lang="en-US" sz="1400" dirty="0" smtClean="0">
              <a:latin typeface="Bookman Old Style"/>
            </a:endParaRPr>
          </a:p>
          <a:p>
            <a:r>
              <a:rPr lang="en-US" sz="3200" dirty="0" smtClean="0">
                <a:latin typeface="Bookman Old Style"/>
              </a:rPr>
              <a:t>The point at the top of a cone.</a:t>
            </a:r>
          </a:p>
          <a:p>
            <a:endParaRPr lang="en-US" sz="3200" dirty="0" smtClean="0">
              <a:latin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vertex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plural:</a:t>
            </a:r>
            <a:r>
              <a:rPr lang="en-US" sz="6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 vertices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2617140" cy="1981200"/>
          </a:xfrm>
          <a:prstGeom prst="rect">
            <a:avLst/>
          </a:prstGeom>
          <a:noFill/>
        </p:spPr>
      </p:pic>
      <p:pic>
        <p:nvPicPr>
          <p:cNvPr id="5837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27305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1508782"/>
      </p:ext>
    </p:extLst>
  </p:cSld>
  <p:clrMapOvr>
    <a:masterClrMapping/>
  </p:clrMapOvr>
  <p:transition advTm="15000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or more lines that </a:t>
            </a:r>
          </a:p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meet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or cross at a point.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Bookman Old Style"/>
                <a:ea typeface="Times New Roman"/>
                <a:cs typeface="Arial"/>
              </a:rPr>
              <a:t>intersecting lines</a:t>
            </a:r>
            <a:endParaRPr lang="en-US" sz="4800" b="1" dirty="0">
              <a:solidFill>
                <a:srgbClr val="00CC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17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703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105400" y="3657600"/>
            <a:ext cx="0" cy="26670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429000"/>
            <a:ext cx="2667000" cy="21336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162626"/>
      </p:ext>
    </p:extLst>
  </p:cSld>
  <p:clrMapOvr>
    <a:masterClrMapping/>
  </p:clrMapOvr>
  <p:transition advTm="1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486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LESS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 than 90 degrees.</a:t>
            </a:r>
            <a:endParaRPr lang="en-US" dirty="0"/>
          </a:p>
        </p:txBody>
      </p:sp>
      <p:pic>
        <p:nvPicPr>
          <p:cNvPr id="5122" name="Picture 2" descr="acute angle 40 d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555526" cy="29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acute angle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Picture 4" descr="acute_a6">
            <a:hlinkClick r:id="" action="ppaction://hlinkshowjump?jump=lastslideviewed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135582" cy="1684867"/>
          </a:xfrm>
          <a:prstGeom prst="rect">
            <a:avLst/>
          </a:prstGeom>
          <a:noFill/>
        </p:spPr>
      </p:pic>
    </p:spTree>
  </p:cSld>
  <p:clrMapOvr>
    <a:masterClrMapping/>
  </p:clrMapOvr>
  <p:transition advTm="15000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3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lines that intersect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and form </a:t>
            </a:r>
            <a:r>
              <a:rPr lang="en-US" sz="4800" b="1" dirty="0" smtClean="0">
                <a:latin typeface="Bookman Old Style"/>
                <a:ea typeface="Times New Roman"/>
                <a:cs typeface="Times New Roman"/>
              </a:rPr>
              <a:t>right angles.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CC"/>
                </a:solidFill>
                <a:latin typeface="Bookman Old Style"/>
                <a:ea typeface="Times New Roman"/>
                <a:cs typeface="Arial"/>
              </a:rPr>
              <a:t>perpendicular lines</a:t>
            </a:r>
            <a:endParaRPr lang="en-US" sz="4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17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325485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77000" y="3429000"/>
            <a:ext cx="0" cy="251460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648200"/>
            <a:ext cx="2438400" cy="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011360"/>
      </p:ext>
    </p:extLst>
  </p:cSld>
  <p:clrMapOvr>
    <a:masterClrMapping/>
  </p:clrMapOvr>
  <p:transition advTm="15000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il_fi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4728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il_fi" descr="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222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il_fi" descr="THRU-Compass-Protractor-BEN-_i_bmm040118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9019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protractor</a:t>
            </a:r>
            <a:endParaRPr lang="en-US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Tool used to measure angles.</a:t>
            </a:r>
            <a:endParaRPr lang="en-US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19837"/>
      </p:ext>
    </p:extLst>
  </p:cSld>
  <p:clrMapOvr>
    <a:masterClrMapping/>
  </p:clrMapOvr>
  <p:transition advTm="15000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6175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276600" y="49530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00400" y="49530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25146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360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1295400" y="2971800"/>
            <a:ext cx="31242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7" name="AutoShape 39"/>
          <p:cNvSpPr>
            <a:spLocks noChangeShapeType="1"/>
          </p:cNvSpPr>
          <p:nvPr/>
        </p:nvSpPr>
        <p:spPr bwMode="auto">
          <a:xfrm>
            <a:off x="2819399" y="2971800"/>
            <a:ext cx="45719" cy="304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6" name="AutoShape 38"/>
          <p:cNvSpPr>
            <a:spLocks noChangeShapeType="1"/>
          </p:cNvSpPr>
          <p:nvPr/>
        </p:nvSpPr>
        <p:spPr bwMode="auto">
          <a:xfrm>
            <a:off x="1295400" y="4508500"/>
            <a:ext cx="3124200" cy="63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2004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905000" y="48768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1" name="Arc 33"/>
          <p:cNvSpPr>
            <a:spLocks/>
          </p:cNvSpPr>
          <p:nvPr/>
        </p:nvSpPr>
        <p:spPr bwMode="auto">
          <a:xfrm rot="221222">
            <a:off x="3069504" y="2720266"/>
            <a:ext cx="1709591" cy="16460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495800" y="4343400"/>
            <a:ext cx="682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514600" y="62484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180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57200" y="4343400"/>
            <a:ext cx="747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270°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400000">
            <a:off x="3162299" y="4762500"/>
            <a:ext cx="1676400" cy="16001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0800000">
            <a:off x="838200" y="4648199"/>
            <a:ext cx="1676400" cy="1752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4" name="Arc 26"/>
          <p:cNvSpPr>
            <a:spLocks/>
          </p:cNvSpPr>
          <p:nvPr/>
        </p:nvSpPr>
        <p:spPr bwMode="auto">
          <a:xfrm rot="37667285">
            <a:off x="927338" y="2715041"/>
            <a:ext cx="1557995" cy="167791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8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381000" y="762000"/>
            <a:ext cx="850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A full circle rotation is equal to 360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(degrees)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When divided into four equal sections, each section is worth 90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057400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1 rotation      =	  90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2 rotations  </a:t>
            </a:r>
            <a:r>
              <a:rPr lang="en-US" sz="1400" dirty="0" smtClean="0">
                <a:latin typeface="Bookman Old Style" pitchFamily="18" charset="0"/>
                <a:cs typeface="Arial" pitchFamily="34" charset="0"/>
              </a:rPr>
              <a:t> 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 	180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3 rotations 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	270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4 rotations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 =	360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8819"/>
      </p:ext>
    </p:extLst>
  </p:cSld>
  <p:clrMapOvr>
    <a:masterClrMapping/>
  </p:clrMapOvr>
  <p:transition advTm="15000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An angle measuring </a:t>
            </a:r>
            <a:r>
              <a:rPr lang="en-US" sz="4000" b="1" dirty="0" smtClean="0">
                <a:latin typeface="Bookman Old Style"/>
                <a:ea typeface="Times New Roman"/>
                <a:cs typeface="Times New Roman"/>
              </a:rPr>
              <a:t>90</a:t>
            </a:r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 degrees.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right angle</a:t>
            </a:r>
            <a:endParaRPr lang="en-US" sz="6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 descr="right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47907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7877288"/>
      </p:ext>
    </p:extLst>
  </p:cSld>
  <p:clrMapOvr>
    <a:masterClrMapping/>
  </p:clrMapOvr>
  <p:transition advTm="15000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486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LESS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 than 90 degrees.</a:t>
            </a:r>
            <a:endParaRPr lang="en-US" dirty="0"/>
          </a:p>
        </p:txBody>
      </p:sp>
      <p:pic>
        <p:nvPicPr>
          <p:cNvPr id="5122" name="Picture 2" descr="acute angle 40 d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555526" cy="29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acute angle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Picture 4" descr="acute_a6">
            <a:hlinkClick r:id="" action="ppaction://hlinkshowjump?jump=lastslideviewed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135582" cy="1684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3112596"/>
      </p:ext>
    </p:extLst>
  </p:cSld>
  <p:clrMapOvr>
    <a:masterClrMapping/>
  </p:clrMapOvr>
  <p:transition advTm="15000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MORE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than 90 degrees.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obtuse</a:t>
            </a:r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angle</a:t>
            </a:r>
            <a:endParaRPr lang="en-US" sz="54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 descr="obtuse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592179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9061163"/>
      </p:ext>
    </p:extLst>
  </p:cSld>
  <p:clrMapOvr>
    <a:masterClrMapping/>
  </p:clrMapOvr>
  <p:transition advTm="15000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straight angle</a:t>
            </a:r>
            <a:endParaRPr lang="en-US" sz="48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180 degrees.</a:t>
            </a:r>
            <a:endParaRPr lang="en-US" sz="4400" dirty="0"/>
          </a:p>
        </p:txBody>
      </p:sp>
      <p:pic>
        <p:nvPicPr>
          <p:cNvPr id="7172" name="Picture 4" descr="http://www.groupdiscountbuyer.com/image/cache/Protractor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267200"/>
            <a:ext cx="3962400" cy="3962400"/>
          </a:xfrm>
          <a:prstGeom prst="rect">
            <a:avLst/>
          </a:prstGeom>
          <a:noFill/>
        </p:spPr>
      </p:pic>
      <p:pic>
        <p:nvPicPr>
          <p:cNvPr id="7170" name="Picture 2" descr="straight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517039" cy="7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8853367"/>
      </p:ext>
    </p:extLst>
  </p:cSld>
  <p:clrMapOvr>
    <a:masterClrMapping/>
  </p:clrMapOvr>
  <p:transition advTm="15000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A straight path that extends </a:t>
            </a:r>
            <a:endParaRPr lang="en-US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in both directions without end; marked with an arrowhead at </a:t>
            </a:r>
            <a:endParaRPr lang="en-US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each end.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28601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/>
            <a:r>
              <a:rPr lang="en-US" sz="8800" b="1" dirty="0" smtClean="0">
                <a:solidFill>
                  <a:srgbClr val="7030A0"/>
                </a:solidFill>
                <a:latin typeface="Bookman Old Style"/>
                <a:ea typeface="Times New Roman"/>
              </a:rPr>
              <a:t>line</a:t>
            </a:r>
            <a:endParaRPr lang="en-US" sz="8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97155" marR="97155" algn="ctr"/>
            <a:r>
              <a:rPr lang="en-US" sz="20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 </a:t>
            </a:r>
            <a:endParaRPr lang="en-US" sz="1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97155" marR="97155" algn="ctr"/>
            <a:r>
              <a:rPr lang="en-US" sz="20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 </a:t>
            </a:r>
            <a:endParaRPr lang="en-US" sz="1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" y="4191000"/>
            <a:ext cx="2362200" cy="1981200"/>
          </a:xfrm>
          <a:prstGeom prst="line">
            <a:avLst/>
          </a:prstGeom>
          <a:noFill/>
          <a:ln w="10795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590800" y="4800600"/>
            <a:ext cx="2667000" cy="0"/>
          </a:xfrm>
          <a:prstGeom prst="line">
            <a:avLst/>
          </a:prstGeom>
          <a:noFill/>
          <a:ln w="1079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8382000" y="4114800"/>
            <a:ext cx="0" cy="2133600"/>
          </a:xfrm>
          <a:prstGeom prst="line">
            <a:avLst/>
          </a:prstGeom>
          <a:noFill/>
          <a:ln w="10795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4876800" y="4419600"/>
            <a:ext cx="2590800" cy="167640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65082"/>
      </p:ext>
    </p:extLst>
  </p:cSld>
  <p:clrMapOvr>
    <a:masterClrMapping/>
  </p:clrMapOvr>
  <p:transition advTm="15000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A </a:t>
            </a:r>
            <a:r>
              <a:rPr lang="en-US" sz="4800" u="sng" dirty="0" smtClean="0">
                <a:solidFill>
                  <a:prstClr val="black"/>
                </a:solidFill>
                <a:latin typeface="Bookman Old Style"/>
                <a:ea typeface="Times New Roman"/>
              </a:rPr>
              <a:t>piece of a line </a:t>
            </a:r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that has </a:t>
            </a:r>
            <a:endParaRPr lang="en-US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4800" u="sng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two endpoints</a:t>
            </a:r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.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Bookman Old Style"/>
                <a:ea typeface="Times New Roman"/>
                <a:cs typeface="Times New Roman"/>
              </a:rPr>
              <a:t>line segment</a:t>
            </a:r>
            <a:endParaRPr lang="en-US" sz="8000" b="1" dirty="0">
              <a:solidFill>
                <a:srgbClr val="FF3399"/>
              </a:solidFill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4191000"/>
            <a:ext cx="0" cy="1981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477000" y="4419600"/>
            <a:ext cx="1752600" cy="1066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94307"/>
      </p:ext>
    </p:extLst>
  </p:cSld>
  <p:clrMapOvr>
    <a:masterClrMapping/>
  </p:clrMapOvr>
  <p:transition advTm="15000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Two (or more) lines that run the same distance apart at every point and will </a:t>
            </a:r>
            <a:r>
              <a:rPr lang="en-US" sz="3600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never intersect.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/>
            <a:r>
              <a:rPr lang="en-US" sz="8000" b="1" dirty="0" smtClean="0">
                <a:solidFill>
                  <a:srgbClr val="CC00CC"/>
                </a:solidFill>
                <a:latin typeface="Bookman Old Style"/>
                <a:ea typeface="Times New Roman"/>
              </a:rPr>
              <a:t>parallel lines </a:t>
            </a:r>
            <a:endParaRPr lang="en-US" sz="5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43000" y="38100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8600" y="44958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553200" y="4648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7010400" y="5029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4100" name="Picture 4" descr="http://hovergirl.files.wordpress.com/2008/01/moosonee-july-2005-train-tra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2438400" cy="1828800"/>
          </a:xfrm>
          <a:prstGeom prst="rect">
            <a:avLst/>
          </a:prstGeom>
          <a:noFill/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57200" y="5029200"/>
            <a:ext cx="3581400" cy="1600200"/>
            <a:chOff x="1296" y="672"/>
            <a:chExt cx="3264" cy="2592"/>
          </a:xfrm>
        </p:grpSpPr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1104"/>
              <a:ext cx="3264" cy="11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para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  el</a:t>
              </a:r>
            </a:p>
          </p:txBody>
        </p:sp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60" y="672"/>
              <a:ext cx="336" cy="15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prstClr val="black"/>
                  </a:solidFill>
                  <a:latin typeface="Arial Black"/>
                </a:rPr>
                <a:t>ll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 Black"/>
              </a:endParaRPr>
            </a:p>
          </p:txBody>
        </p:sp>
        <p:sp>
          <p:nvSpPr>
            <p:cNvPr id="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2448"/>
              <a:ext cx="1920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2040085"/>
      </p:ext>
    </p:extLst>
  </p:cSld>
  <p:clrMapOvr>
    <a:masterClrMapping/>
  </p:clrMapOvr>
  <p:transition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MORE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than 90 degrees.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obtuse</a:t>
            </a:r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angle</a:t>
            </a:r>
            <a:endParaRPr lang="en-US" sz="54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 descr="obtuse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592179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A line with one end point that extends non-stop in the </a:t>
            </a:r>
            <a:endParaRPr lang="en-US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4400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opposite direction.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  <a:latin typeface="Bookman Old Style"/>
                <a:ea typeface="Times New Roman"/>
                <a:cs typeface="Times New Roman"/>
              </a:rPr>
              <a:t>ray</a:t>
            </a:r>
            <a:endParaRPr lang="en-US" sz="9600" b="1" dirty="0">
              <a:solidFill>
                <a:srgbClr val="FF6600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762000" y="4800600"/>
            <a:ext cx="1295400" cy="1295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505200" y="4495800"/>
            <a:ext cx="0" cy="16002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4572000" y="48006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69633" name="Picture 1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40" y="5486400"/>
            <a:ext cx="3769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7027693"/>
      </p:ext>
    </p:extLst>
  </p:cSld>
  <p:clrMapOvr>
    <a:masterClrMapping/>
  </p:clrMapOvr>
  <p:transition advTm="15000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145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A shape formed by two rays that share an endpoint.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C00FF"/>
                </a:solidFill>
                <a:latin typeface="Bookman Old Style"/>
                <a:ea typeface="Times New Roman"/>
                <a:cs typeface="Times New Roman"/>
              </a:rPr>
              <a:t>angle</a:t>
            </a:r>
            <a:endParaRPr lang="en-US" sz="8000" b="1" dirty="0">
              <a:solidFill>
                <a:srgbClr val="CC00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5334000"/>
            <a:ext cx="1828800" cy="228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3505200" y="54864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6858000" y="5410200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 flipV="1">
            <a:off x="5257800" y="3505200"/>
            <a:ext cx="0" cy="1981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 flipV="1">
            <a:off x="6324600" y="3657600"/>
            <a:ext cx="5334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609600" y="4724400"/>
            <a:ext cx="1828800" cy="609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01445"/>
      </p:ext>
    </p:extLst>
  </p:cSld>
  <p:clrMapOvr>
    <a:masterClrMapping/>
  </p:clrMapOvr>
  <p:transition advTm="15000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30611"/>
            <a:ext cx="8915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The point where: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Bookman Old Style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two or more rays share an endpoint.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Bookman Old Style"/>
              </a:rPr>
              <a:t> the edges of a solid figure meet.</a:t>
            </a:r>
          </a:p>
          <a:p>
            <a:endParaRPr lang="en-US" sz="1400" dirty="0" smtClean="0">
              <a:solidFill>
                <a:prstClr val="black"/>
              </a:solidFill>
              <a:latin typeface="Bookman Old Style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Bookman Old Style"/>
              </a:rPr>
              <a:t>The point at the top of a cone.</a:t>
            </a:r>
          </a:p>
          <a:p>
            <a:endParaRPr lang="en-US" sz="3200" dirty="0" smtClean="0">
              <a:solidFill>
                <a:prstClr val="black"/>
              </a:solidFill>
              <a:latin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vertex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plural:</a:t>
            </a:r>
            <a:r>
              <a:rPr lang="en-US" sz="6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 vertices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2617140" cy="1981200"/>
          </a:xfrm>
          <a:prstGeom prst="rect">
            <a:avLst/>
          </a:prstGeom>
          <a:noFill/>
        </p:spPr>
      </p:pic>
      <p:pic>
        <p:nvPicPr>
          <p:cNvPr id="5837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27305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9605381"/>
      </p:ext>
    </p:extLst>
  </p:cSld>
  <p:clrMapOvr>
    <a:masterClrMapping/>
  </p:clrMapOvr>
  <p:transition advTm="15000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Two or more lines that </a:t>
            </a:r>
          </a:p>
          <a:p>
            <a:pPr algn="ctr"/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meet </a:t>
            </a:r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or cross at a point.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Bookman Old Style"/>
                <a:ea typeface="Times New Roman"/>
                <a:cs typeface="Arial"/>
              </a:rPr>
              <a:t>intersecting lines</a:t>
            </a:r>
            <a:endParaRPr lang="en-US" sz="4800" b="1" dirty="0">
              <a:solidFill>
                <a:srgbClr val="00CC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17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703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105400" y="3657600"/>
            <a:ext cx="0" cy="26670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429000"/>
            <a:ext cx="2667000" cy="21336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321705"/>
      </p:ext>
    </p:extLst>
  </p:cSld>
  <p:clrMapOvr>
    <a:masterClrMapping/>
  </p:clrMapOvr>
  <p:transition advTm="15000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3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Two lines that intersect </a:t>
            </a:r>
            <a:endParaRPr lang="en-US" sz="3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and form </a:t>
            </a:r>
            <a:r>
              <a:rPr lang="en-US" sz="4800" b="1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right angles.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CC"/>
                </a:solidFill>
                <a:latin typeface="Bookman Old Style"/>
                <a:ea typeface="Times New Roman"/>
                <a:cs typeface="Arial"/>
              </a:rPr>
              <a:t>perpendicular lines</a:t>
            </a:r>
            <a:endParaRPr lang="en-US" sz="4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17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325485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77000" y="3429000"/>
            <a:ext cx="0" cy="251460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648200"/>
            <a:ext cx="2438400" cy="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627370"/>
      </p:ext>
    </p:extLst>
  </p:cSld>
  <p:clrMapOvr>
    <a:masterClrMapping/>
  </p:clrMapOvr>
  <p:transition advTm="15000"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il_fi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4728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il_fi" descr="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222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il_fi" descr="THRU-Compass-Protractor-BEN-_i_bmm040118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9019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protractor</a:t>
            </a:r>
            <a:endParaRPr lang="en-US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Bookman Old Style" pitchFamily="18" charset="0"/>
              </a:rPr>
              <a:t>Tool used to measure angles.</a:t>
            </a:r>
            <a:endParaRPr lang="en-US" sz="3600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11653"/>
      </p:ext>
    </p:extLst>
  </p:cSld>
  <p:clrMapOvr>
    <a:masterClrMapping/>
  </p:clrMapOvr>
  <p:transition advTm="15000"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6175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276600" y="49530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00400" y="49530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25146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360</a:t>
            </a: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1295400" y="2971800"/>
            <a:ext cx="31242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47" name="AutoShape 39"/>
          <p:cNvSpPr>
            <a:spLocks noChangeShapeType="1"/>
          </p:cNvSpPr>
          <p:nvPr/>
        </p:nvSpPr>
        <p:spPr bwMode="auto">
          <a:xfrm>
            <a:off x="2819399" y="2971800"/>
            <a:ext cx="45719" cy="304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46" name="AutoShape 38"/>
          <p:cNvSpPr>
            <a:spLocks noChangeShapeType="1"/>
          </p:cNvSpPr>
          <p:nvPr/>
        </p:nvSpPr>
        <p:spPr bwMode="auto">
          <a:xfrm>
            <a:off x="1295400" y="4508500"/>
            <a:ext cx="3124200" cy="63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2004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905000" y="48768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lang="en-US" sz="160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41" name="Arc 33"/>
          <p:cNvSpPr>
            <a:spLocks/>
          </p:cNvSpPr>
          <p:nvPr/>
        </p:nvSpPr>
        <p:spPr bwMode="auto">
          <a:xfrm rot="221222">
            <a:off x="3069504" y="2720266"/>
            <a:ext cx="1709591" cy="16460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495800" y="4343400"/>
            <a:ext cx="682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514600" y="62484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180</a:t>
            </a: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57200" y="4343400"/>
            <a:ext cx="747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270°</a:t>
            </a:r>
            <a:endParaRPr lang="en-US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400000">
            <a:off x="3162299" y="4762500"/>
            <a:ext cx="1676400" cy="16001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0800000">
            <a:off x="838200" y="4648199"/>
            <a:ext cx="1676400" cy="1752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34" name="Arc 26"/>
          <p:cNvSpPr>
            <a:spLocks/>
          </p:cNvSpPr>
          <p:nvPr/>
        </p:nvSpPr>
        <p:spPr bwMode="auto">
          <a:xfrm rot="37667285">
            <a:off x="927338" y="2715041"/>
            <a:ext cx="1557995" cy="167791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58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381000" y="762000"/>
            <a:ext cx="850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A full circle rotation is equal to 360</a:t>
            </a:r>
            <a:r>
              <a:rPr lang="en-US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°</a:t>
            </a: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(degrees)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US" sz="800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lang="en-US" sz="16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When divided into four equal sections, each section is worth 90</a:t>
            </a:r>
            <a:r>
              <a:rPr lang="en-US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°</a:t>
            </a:r>
            <a:endParaRPr lang="en-US" sz="1600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057400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1 rotation      =	  90</a:t>
            </a:r>
            <a:r>
              <a:rPr lang="en-US" sz="20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2 rotations  </a:t>
            </a:r>
            <a:r>
              <a:rPr lang="en-US" sz="14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= 	180</a:t>
            </a:r>
            <a:r>
              <a:rPr lang="en-US" sz="20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3 rotations   </a:t>
            </a:r>
            <a:r>
              <a:rPr lang="en-US" sz="12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=	270</a:t>
            </a:r>
            <a:r>
              <a:rPr lang="en-US" sz="20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4 rotations  </a:t>
            </a:r>
            <a:r>
              <a:rPr lang="en-US" sz="12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 =	360</a:t>
            </a:r>
            <a:r>
              <a:rPr lang="en-US" sz="2000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°</a:t>
            </a: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4166"/>
      </p:ext>
    </p:extLst>
  </p:cSld>
  <p:clrMapOvr>
    <a:masterClrMapping/>
  </p:clrMapOvr>
  <p:transition advTm="15000"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An angle measuring </a:t>
            </a:r>
            <a:r>
              <a:rPr lang="en-US" sz="4000" b="1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90</a:t>
            </a:r>
            <a:r>
              <a:rPr lang="en-US" sz="4000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 degrees.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right angle</a:t>
            </a:r>
            <a:endParaRPr lang="en-US" sz="6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 descr="right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47907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9436741"/>
      </p:ext>
    </p:extLst>
  </p:cSld>
  <p:clrMapOvr>
    <a:masterClrMapping/>
  </p:clrMapOvr>
  <p:transition advTm="15000"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486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An angle that measures </a:t>
            </a:r>
            <a:endParaRPr lang="en-US" sz="3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LESS</a:t>
            </a:r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 than 90 degrees.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122" name="Picture 2" descr="acute angle 40 d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555526" cy="29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acute angle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Picture 4" descr="acute_a6">
            <a:hlinkClick r:id="" action="ppaction://hlinkshowjump?jump=lastslideviewed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135582" cy="1684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757029"/>
      </p:ext>
    </p:extLst>
  </p:cSld>
  <p:clrMapOvr>
    <a:masterClrMapping/>
  </p:clrMapOvr>
  <p:transition advTm="15000"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An angle that measures</a:t>
            </a:r>
            <a:endParaRPr lang="en-US" sz="3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MORE </a:t>
            </a:r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than 90 degrees.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obtuse</a:t>
            </a:r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angle</a:t>
            </a:r>
            <a:endParaRPr lang="en-US" sz="54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 descr="obtuse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592179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8629318"/>
      </p:ext>
    </p:extLst>
  </p:cSld>
  <p:clrMapOvr>
    <a:masterClrMapping/>
  </p:clrMapOvr>
  <p:transition advTm="1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straight angle</a:t>
            </a:r>
            <a:endParaRPr lang="en-US" sz="48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180 degrees.</a:t>
            </a:r>
            <a:endParaRPr lang="en-US" sz="4400" dirty="0"/>
          </a:p>
        </p:txBody>
      </p:sp>
      <p:pic>
        <p:nvPicPr>
          <p:cNvPr id="7172" name="Picture 4" descr="http://www.groupdiscountbuyer.com/image/cache/Protractor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267200"/>
            <a:ext cx="3962400" cy="3962400"/>
          </a:xfrm>
          <a:prstGeom prst="rect">
            <a:avLst/>
          </a:prstGeom>
          <a:noFill/>
        </p:spPr>
      </p:pic>
      <p:pic>
        <p:nvPicPr>
          <p:cNvPr id="7170" name="Picture 2" descr="straight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517039" cy="7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straight angle</a:t>
            </a:r>
            <a:endParaRPr lang="en-US" sz="48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</a:rPr>
              <a:t>An angle that measures </a:t>
            </a:r>
            <a:endParaRPr lang="en-US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solidFill>
                  <a:prstClr val="black"/>
                </a:solidFill>
                <a:latin typeface="Bookman Old Style"/>
                <a:ea typeface="Times New Roman"/>
                <a:cs typeface="Times New Roman"/>
              </a:rPr>
              <a:t>180 degrees.</a:t>
            </a:r>
            <a:endParaRPr lang="en-US" sz="4400" dirty="0">
              <a:solidFill>
                <a:prstClr val="black"/>
              </a:solidFill>
            </a:endParaRPr>
          </a:p>
        </p:txBody>
      </p:sp>
      <p:pic>
        <p:nvPicPr>
          <p:cNvPr id="7172" name="Picture 4" descr="http://www.groupdiscountbuyer.com/image/cache/Protractor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267200"/>
            <a:ext cx="3962400" cy="3962400"/>
          </a:xfrm>
          <a:prstGeom prst="rect">
            <a:avLst/>
          </a:prstGeom>
          <a:noFill/>
        </p:spPr>
      </p:pic>
      <p:pic>
        <p:nvPicPr>
          <p:cNvPr id="7170" name="Picture 2" descr="straight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517039" cy="7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6727324"/>
      </p:ext>
    </p:extLst>
  </p:cSld>
  <p:clrMapOvr>
    <a:masterClrMapping/>
  </p:clrMapOvr>
  <p:transition advTm="15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 straight path that extends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in both directions without end; marked with an arrowhead at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each end.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1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800" b="1" dirty="0" smtClean="0">
                <a:solidFill>
                  <a:srgbClr val="7030A0"/>
                </a:solidFill>
                <a:latin typeface="Bookman Old Style"/>
                <a:ea typeface="Times New Roman"/>
              </a:rPr>
              <a:t>line</a:t>
            </a:r>
            <a:endParaRPr lang="en-US" sz="8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" y="4191000"/>
            <a:ext cx="2362200" cy="1981200"/>
          </a:xfrm>
          <a:prstGeom prst="line">
            <a:avLst/>
          </a:prstGeom>
          <a:noFill/>
          <a:ln w="10795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590800" y="4800600"/>
            <a:ext cx="2667000" cy="0"/>
          </a:xfrm>
          <a:prstGeom prst="line">
            <a:avLst/>
          </a:prstGeom>
          <a:noFill/>
          <a:ln w="1079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8382000" y="4114800"/>
            <a:ext cx="0" cy="2133600"/>
          </a:xfrm>
          <a:prstGeom prst="line">
            <a:avLst/>
          </a:prstGeom>
          <a:noFill/>
          <a:ln w="10795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4876800" y="4419600"/>
            <a:ext cx="2590800" cy="167640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45245"/>
      </p:ext>
    </p:extLst>
  </p:cSld>
  <p:clrMapOvr>
    <a:masterClrMapping/>
  </p:clrMapOvr>
  <p:transition advTm="15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 </a:t>
            </a:r>
            <a:r>
              <a:rPr lang="en-US" sz="4800" u="sng" dirty="0" smtClean="0">
                <a:latin typeface="Bookman Old Style"/>
                <a:ea typeface="Times New Roman"/>
              </a:rPr>
              <a:t>piece of a line </a:t>
            </a:r>
            <a:r>
              <a:rPr lang="en-US" sz="4800" dirty="0" smtClean="0">
                <a:latin typeface="Bookman Old Style"/>
                <a:ea typeface="Times New Roman"/>
              </a:rPr>
              <a:t>that has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u="sng" dirty="0" smtClean="0">
                <a:latin typeface="Bookman Old Style"/>
                <a:ea typeface="Times New Roman"/>
                <a:cs typeface="Times New Roman"/>
              </a:rPr>
              <a:t>two endpoints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Bookman Old Style"/>
                <a:ea typeface="Times New Roman"/>
                <a:cs typeface="Times New Roman"/>
              </a:rPr>
              <a:t>line segment</a:t>
            </a:r>
            <a:endParaRPr lang="en-US" sz="8000" b="1" dirty="0">
              <a:solidFill>
                <a:srgbClr val="FF3399"/>
              </a:solidFill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4191000"/>
            <a:ext cx="0" cy="1981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477000" y="4419600"/>
            <a:ext cx="1752600" cy="1066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82001"/>
      </p:ext>
    </p:extLst>
  </p:cSld>
  <p:clrMapOvr>
    <a:masterClrMapping/>
  </p:clrMapOvr>
  <p:transition advTm="15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/>
                <a:ea typeface="Times New Roman"/>
              </a:rPr>
              <a:t>Two (or more) lines that run the same distance apart at every point and will </a:t>
            </a:r>
            <a:r>
              <a:rPr lang="en-US" sz="3600" dirty="0" smtClean="0">
                <a:latin typeface="Bookman Old Style"/>
                <a:ea typeface="Times New Roman"/>
                <a:cs typeface="Times New Roman"/>
              </a:rPr>
              <a:t>never intersect.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rgbClr val="CC00CC"/>
                </a:solidFill>
                <a:latin typeface="Bookman Old Style"/>
                <a:ea typeface="Times New Roman"/>
              </a:rPr>
              <a:t>parallel lines </a:t>
            </a:r>
            <a:endParaRPr lang="en-US" sz="5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43000" y="38100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8600" y="44958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553200" y="4648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7010400" y="5029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hovergirl.files.wordpress.com/2008/01/moosonee-july-2005-train-tra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2438400" cy="1828800"/>
          </a:xfrm>
          <a:prstGeom prst="rect">
            <a:avLst/>
          </a:prstGeom>
          <a:noFill/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57200" y="5029200"/>
            <a:ext cx="3581400" cy="1600200"/>
            <a:chOff x="1296" y="672"/>
            <a:chExt cx="3264" cy="2592"/>
          </a:xfrm>
        </p:grpSpPr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1104"/>
              <a:ext cx="3264" cy="11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para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  el</a:t>
              </a:r>
            </a:p>
          </p:txBody>
        </p:sp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60" y="672"/>
              <a:ext cx="336" cy="15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1"/>
                  </a:solidFill>
                  <a:latin typeface="Arial Black"/>
                </a:rPr>
                <a:t>ll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 Black"/>
              </a:endParaRPr>
            </a:p>
          </p:txBody>
        </p:sp>
        <p:sp>
          <p:nvSpPr>
            <p:cNvPr id="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2448"/>
              <a:ext cx="1920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7734186"/>
      </p:ext>
    </p:extLst>
  </p:cSld>
  <p:clrMapOvr>
    <a:masterClrMapping/>
  </p:clrMapOvr>
  <p:transition advTm="15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line with one end point that extends non-stop in the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400" dirty="0" smtClean="0">
                <a:latin typeface="Bookman Old Style"/>
                <a:ea typeface="Times New Roman"/>
                <a:cs typeface="Times New Roman"/>
              </a:rPr>
              <a:t>opposite direction.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  <a:latin typeface="Bookman Old Style"/>
                <a:ea typeface="Times New Roman"/>
                <a:cs typeface="Times New Roman"/>
              </a:rPr>
              <a:t>ray</a:t>
            </a:r>
            <a:endParaRPr lang="en-US" sz="9600" b="1" dirty="0">
              <a:solidFill>
                <a:srgbClr val="FF6600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762000" y="4800600"/>
            <a:ext cx="1295400" cy="1295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505200" y="4495800"/>
            <a:ext cx="0" cy="16002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4572000" y="48006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633" name="Picture 1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40" y="5486400"/>
            <a:ext cx="3769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6586444"/>
      </p:ext>
    </p:extLst>
  </p:cSld>
  <p:clrMapOvr>
    <a:masterClrMapping/>
  </p:clrMapOvr>
  <p:transition advTm="15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145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shape formed by two rays that share an endpoint.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C00FF"/>
                </a:solidFill>
                <a:latin typeface="Bookman Old Style"/>
                <a:ea typeface="Times New Roman"/>
                <a:cs typeface="Times New Roman"/>
              </a:rPr>
              <a:t>angle</a:t>
            </a:r>
            <a:endParaRPr lang="en-US" sz="8000" b="1" dirty="0">
              <a:solidFill>
                <a:srgbClr val="CC00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5334000"/>
            <a:ext cx="1828800" cy="228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3505200" y="54864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6858000" y="5410200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 flipV="1">
            <a:off x="5257800" y="3505200"/>
            <a:ext cx="0" cy="1981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 flipV="1">
            <a:off x="6324600" y="3657600"/>
            <a:ext cx="5334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609600" y="4724400"/>
            <a:ext cx="1828800" cy="609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65238"/>
      </p:ext>
    </p:extLst>
  </p:cSld>
  <p:clrMapOvr>
    <a:masterClrMapping/>
  </p:clrMapOvr>
  <p:transition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 </a:t>
            </a:r>
            <a:r>
              <a:rPr lang="en-US" sz="4800" u="sng" dirty="0" smtClean="0">
                <a:latin typeface="Bookman Old Style"/>
                <a:ea typeface="Times New Roman"/>
              </a:rPr>
              <a:t>piece of a line </a:t>
            </a:r>
            <a:r>
              <a:rPr lang="en-US" sz="4800" dirty="0" smtClean="0">
                <a:latin typeface="Bookman Old Style"/>
                <a:ea typeface="Times New Roman"/>
              </a:rPr>
              <a:t>that has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u="sng" dirty="0" smtClean="0">
                <a:latin typeface="Bookman Old Style"/>
                <a:ea typeface="Times New Roman"/>
                <a:cs typeface="Times New Roman"/>
              </a:rPr>
              <a:t>two endpoints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Bookman Old Style"/>
                <a:ea typeface="Times New Roman"/>
                <a:cs typeface="Times New Roman"/>
              </a:rPr>
              <a:t>line segment</a:t>
            </a:r>
            <a:endParaRPr lang="en-US" sz="8000" b="1" dirty="0">
              <a:solidFill>
                <a:srgbClr val="FF3399"/>
              </a:solidFill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4191000"/>
            <a:ext cx="0" cy="1981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477000" y="4419600"/>
            <a:ext cx="1752600" cy="1066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advTm="15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30611"/>
            <a:ext cx="8915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/>
                <a:ea typeface="Times New Roman"/>
              </a:rPr>
              <a:t>The point where: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ookman Old Style"/>
              </a:rPr>
              <a:t> </a:t>
            </a:r>
            <a:r>
              <a:rPr lang="en-US" sz="2800" dirty="0" smtClean="0">
                <a:latin typeface="Bookman Old Style"/>
              </a:rPr>
              <a:t>two or more rays share an endpoint.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man Old Style"/>
              </a:rPr>
              <a:t> the edges of a solid figure meet.</a:t>
            </a:r>
          </a:p>
          <a:p>
            <a:endParaRPr lang="en-US" sz="1400" dirty="0" smtClean="0">
              <a:latin typeface="Bookman Old Style"/>
            </a:endParaRPr>
          </a:p>
          <a:p>
            <a:r>
              <a:rPr lang="en-US" sz="3200" dirty="0" smtClean="0">
                <a:latin typeface="Bookman Old Style"/>
              </a:rPr>
              <a:t>The point at the top of a cone.</a:t>
            </a:r>
          </a:p>
          <a:p>
            <a:endParaRPr lang="en-US" sz="3200" dirty="0" smtClean="0">
              <a:latin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vertex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plural:</a:t>
            </a:r>
            <a:r>
              <a:rPr lang="en-US" sz="6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 vertices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2617140" cy="1981200"/>
          </a:xfrm>
          <a:prstGeom prst="rect">
            <a:avLst/>
          </a:prstGeom>
          <a:noFill/>
        </p:spPr>
      </p:pic>
      <p:pic>
        <p:nvPicPr>
          <p:cNvPr id="5837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27305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5502927"/>
      </p:ext>
    </p:extLst>
  </p:cSld>
  <p:clrMapOvr>
    <a:masterClrMapping/>
  </p:clrMapOvr>
  <p:transition advTm="15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or more lines that </a:t>
            </a:r>
          </a:p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meet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or cross at a point.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Bookman Old Style"/>
                <a:ea typeface="Times New Roman"/>
                <a:cs typeface="Arial"/>
              </a:rPr>
              <a:t>intersecting lines</a:t>
            </a:r>
            <a:endParaRPr lang="en-US" sz="4800" b="1" dirty="0">
              <a:solidFill>
                <a:srgbClr val="00CC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17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703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105400" y="3657600"/>
            <a:ext cx="0" cy="26670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429000"/>
            <a:ext cx="2667000" cy="21336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205"/>
      </p:ext>
    </p:extLst>
  </p:cSld>
  <p:clrMapOvr>
    <a:masterClrMapping/>
  </p:clrMapOvr>
  <p:transition advTm="1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3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lines that intersect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and form </a:t>
            </a:r>
            <a:r>
              <a:rPr lang="en-US" sz="4800" b="1" dirty="0" smtClean="0">
                <a:latin typeface="Bookman Old Style"/>
                <a:ea typeface="Times New Roman"/>
                <a:cs typeface="Times New Roman"/>
              </a:rPr>
              <a:t>right angles.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CC"/>
                </a:solidFill>
                <a:latin typeface="Bookman Old Style"/>
                <a:ea typeface="Times New Roman"/>
                <a:cs typeface="Arial"/>
              </a:rPr>
              <a:t>perpendicular lines</a:t>
            </a:r>
            <a:endParaRPr lang="en-US" sz="4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17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325485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77000" y="3429000"/>
            <a:ext cx="0" cy="251460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648200"/>
            <a:ext cx="2438400" cy="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285048"/>
      </p:ext>
    </p:extLst>
  </p:cSld>
  <p:clrMapOvr>
    <a:masterClrMapping/>
  </p:clrMapOvr>
  <p:transition advTm="1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il_fi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4728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il_fi" descr="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222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il_fi" descr="THRU-Compass-Protractor-BEN-_i_bmm040118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9019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protractor</a:t>
            </a:r>
            <a:endParaRPr lang="en-US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Tool used to measure angles.</a:t>
            </a:r>
            <a:endParaRPr lang="en-US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3652"/>
      </p:ext>
    </p:extLst>
  </p:cSld>
  <p:clrMapOvr>
    <a:masterClrMapping/>
  </p:clrMapOvr>
  <p:transition advTm="15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6175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276600" y="49530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00400" y="49530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25146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360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1295400" y="2971800"/>
            <a:ext cx="31242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7" name="AutoShape 39"/>
          <p:cNvSpPr>
            <a:spLocks noChangeShapeType="1"/>
          </p:cNvSpPr>
          <p:nvPr/>
        </p:nvSpPr>
        <p:spPr bwMode="auto">
          <a:xfrm>
            <a:off x="2819399" y="2971800"/>
            <a:ext cx="45719" cy="304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6" name="AutoShape 38"/>
          <p:cNvSpPr>
            <a:spLocks noChangeShapeType="1"/>
          </p:cNvSpPr>
          <p:nvPr/>
        </p:nvSpPr>
        <p:spPr bwMode="auto">
          <a:xfrm>
            <a:off x="1295400" y="4508500"/>
            <a:ext cx="3124200" cy="63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2004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905000" y="48768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1" name="Arc 33"/>
          <p:cNvSpPr>
            <a:spLocks/>
          </p:cNvSpPr>
          <p:nvPr/>
        </p:nvSpPr>
        <p:spPr bwMode="auto">
          <a:xfrm rot="221222">
            <a:off x="3069504" y="2720266"/>
            <a:ext cx="1709591" cy="16460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495800" y="4343400"/>
            <a:ext cx="682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514600" y="62484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180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57200" y="4343400"/>
            <a:ext cx="747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270°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400000">
            <a:off x="3162299" y="4762500"/>
            <a:ext cx="1676400" cy="16001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0800000">
            <a:off x="838200" y="4648199"/>
            <a:ext cx="1676400" cy="1752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4" name="Arc 26"/>
          <p:cNvSpPr>
            <a:spLocks/>
          </p:cNvSpPr>
          <p:nvPr/>
        </p:nvSpPr>
        <p:spPr bwMode="auto">
          <a:xfrm rot="37667285">
            <a:off x="927338" y="2715041"/>
            <a:ext cx="1557995" cy="167791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8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381000" y="762000"/>
            <a:ext cx="850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A full circle rotation is equal to 360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(degrees)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When divided into four equal sections, each section is worth 90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057400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1 rotation      =	  90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2 rotations  </a:t>
            </a:r>
            <a:r>
              <a:rPr lang="en-US" sz="1400" dirty="0" smtClean="0">
                <a:latin typeface="Bookman Old Style" pitchFamily="18" charset="0"/>
                <a:cs typeface="Arial" pitchFamily="34" charset="0"/>
              </a:rPr>
              <a:t> 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 	180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3 rotations 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	270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4 rotations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 =	360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66187"/>
      </p:ext>
    </p:extLst>
  </p:cSld>
  <p:clrMapOvr>
    <a:masterClrMapping/>
  </p:clrMapOvr>
  <p:transition advTm="15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An angle measuring </a:t>
            </a:r>
            <a:r>
              <a:rPr lang="en-US" sz="4000" b="1" dirty="0" smtClean="0">
                <a:latin typeface="Bookman Old Style"/>
                <a:ea typeface="Times New Roman"/>
                <a:cs typeface="Times New Roman"/>
              </a:rPr>
              <a:t>90</a:t>
            </a:r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 degrees.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right angle</a:t>
            </a:r>
            <a:endParaRPr lang="en-US" sz="6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 descr="right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47907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9934426"/>
      </p:ext>
    </p:extLst>
  </p:cSld>
  <p:clrMapOvr>
    <a:masterClrMapping/>
  </p:clrMapOvr>
  <p:transition advTm="15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486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LESS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 than 90 degrees.</a:t>
            </a:r>
            <a:endParaRPr lang="en-US" dirty="0"/>
          </a:p>
        </p:txBody>
      </p:sp>
      <p:pic>
        <p:nvPicPr>
          <p:cNvPr id="5122" name="Picture 2" descr="acute angle 40 d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555526" cy="29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acute angle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Picture 4" descr="acute_a6">
            <a:hlinkClick r:id="" action="ppaction://hlinkshowjump?jump=lastslideviewed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135582" cy="1684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0540484"/>
      </p:ext>
    </p:extLst>
  </p:cSld>
  <p:clrMapOvr>
    <a:masterClrMapping/>
  </p:clrMapOvr>
  <p:transition advTm="15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MORE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than 90 degrees.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obtuse</a:t>
            </a:r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angle</a:t>
            </a:r>
            <a:endParaRPr lang="en-US" sz="54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 descr="obtuse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592179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5687195"/>
      </p:ext>
    </p:extLst>
  </p:cSld>
  <p:clrMapOvr>
    <a:masterClrMapping/>
  </p:clrMapOvr>
  <p:transition advTm="15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straight angle</a:t>
            </a:r>
            <a:endParaRPr lang="en-US" sz="48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180 degrees.</a:t>
            </a:r>
            <a:endParaRPr lang="en-US" sz="4400" dirty="0"/>
          </a:p>
        </p:txBody>
      </p:sp>
      <p:pic>
        <p:nvPicPr>
          <p:cNvPr id="7172" name="Picture 4" descr="http://www.groupdiscountbuyer.com/image/cache/Protractor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267200"/>
            <a:ext cx="3962400" cy="3962400"/>
          </a:xfrm>
          <a:prstGeom prst="rect">
            <a:avLst/>
          </a:prstGeom>
          <a:noFill/>
        </p:spPr>
      </p:pic>
      <p:pic>
        <p:nvPicPr>
          <p:cNvPr id="7170" name="Picture 2" descr="straight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517039" cy="7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6482339"/>
      </p:ext>
    </p:extLst>
  </p:cSld>
  <p:clrMapOvr>
    <a:masterClrMapping/>
  </p:clrMapOvr>
  <p:transition advTm="15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 straight path that extends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in both directions without end; marked with an arrowhead at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each end.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1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800" b="1" dirty="0" smtClean="0">
                <a:solidFill>
                  <a:srgbClr val="7030A0"/>
                </a:solidFill>
                <a:latin typeface="Bookman Old Style"/>
                <a:ea typeface="Times New Roman"/>
              </a:rPr>
              <a:t>line</a:t>
            </a:r>
            <a:endParaRPr lang="en-US" sz="8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" y="4191000"/>
            <a:ext cx="2362200" cy="1981200"/>
          </a:xfrm>
          <a:prstGeom prst="line">
            <a:avLst/>
          </a:prstGeom>
          <a:noFill/>
          <a:ln w="10795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590800" y="4800600"/>
            <a:ext cx="2667000" cy="0"/>
          </a:xfrm>
          <a:prstGeom prst="line">
            <a:avLst/>
          </a:prstGeom>
          <a:noFill/>
          <a:ln w="1079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8382000" y="4114800"/>
            <a:ext cx="0" cy="2133600"/>
          </a:xfrm>
          <a:prstGeom prst="line">
            <a:avLst/>
          </a:prstGeom>
          <a:noFill/>
          <a:ln w="10795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4876800" y="4419600"/>
            <a:ext cx="2590800" cy="167640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72513"/>
      </p:ext>
    </p:extLst>
  </p:cSld>
  <p:clrMapOvr>
    <a:masterClrMapping/>
  </p:clrMapOvr>
  <p:transition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/>
                <a:ea typeface="Times New Roman"/>
              </a:rPr>
              <a:t>Two (or more) lines that run the same distance apart at every point and will </a:t>
            </a:r>
            <a:r>
              <a:rPr lang="en-US" sz="3600" dirty="0" smtClean="0">
                <a:latin typeface="Bookman Old Style"/>
                <a:ea typeface="Times New Roman"/>
                <a:cs typeface="Times New Roman"/>
              </a:rPr>
              <a:t>never intersect.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rgbClr val="CC00CC"/>
                </a:solidFill>
                <a:latin typeface="Bookman Old Style"/>
                <a:ea typeface="Times New Roman"/>
              </a:rPr>
              <a:t>parallel lines </a:t>
            </a:r>
            <a:endParaRPr lang="en-US" sz="5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43000" y="38100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8600" y="44958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553200" y="4648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7010400" y="5029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hovergirl.files.wordpress.com/2008/01/moosonee-july-2005-train-tra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2438400" cy="1828800"/>
          </a:xfrm>
          <a:prstGeom prst="rect">
            <a:avLst/>
          </a:prstGeom>
          <a:noFill/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57200" y="5029200"/>
            <a:ext cx="3581400" cy="1600200"/>
            <a:chOff x="1296" y="672"/>
            <a:chExt cx="3264" cy="2592"/>
          </a:xfrm>
        </p:grpSpPr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1104"/>
              <a:ext cx="3264" cy="11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para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  el</a:t>
              </a:r>
            </a:p>
          </p:txBody>
        </p:sp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60" y="672"/>
              <a:ext cx="336" cy="15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1"/>
                  </a:solidFill>
                  <a:latin typeface="Arial Black"/>
                </a:rPr>
                <a:t>ll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 Black"/>
              </a:endParaRPr>
            </a:p>
          </p:txBody>
        </p:sp>
        <p:sp>
          <p:nvSpPr>
            <p:cNvPr id="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2448"/>
              <a:ext cx="1920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lines</a:t>
              </a:r>
            </a:p>
          </p:txBody>
        </p:sp>
      </p:grpSp>
    </p:spTree>
  </p:cSld>
  <p:clrMapOvr>
    <a:masterClrMapping/>
  </p:clrMapOvr>
  <p:transition advTm="15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 </a:t>
            </a:r>
            <a:r>
              <a:rPr lang="en-US" sz="4800" u="sng" dirty="0" smtClean="0">
                <a:latin typeface="Bookman Old Style"/>
                <a:ea typeface="Times New Roman"/>
              </a:rPr>
              <a:t>piece of a line </a:t>
            </a:r>
            <a:r>
              <a:rPr lang="en-US" sz="4800" dirty="0" smtClean="0">
                <a:latin typeface="Bookman Old Style"/>
                <a:ea typeface="Times New Roman"/>
              </a:rPr>
              <a:t>that has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u="sng" dirty="0" smtClean="0">
                <a:latin typeface="Bookman Old Style"/>
                <a:ea typeface="Times New Roman"/>
                <a:cs typeface="Times New Roman"/>
              </a:rPr>
              <a:t>two endpoints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Bookman Old Style"/>
                <a:ea typeface="Times New Roman"/>
                <a:cs typeface="Times New Roman"/>
              </a:rPr>
              <a:t>line segment</a:t>
            </a:r>
            <a:endParaRPr lang="en-US" sz="8000" b="1" dirty="0">
              <a:solidFill>
                <a:srgbClr val="FF3399"/>
              </a:solidFill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4191000"/>
            <a:ext cx="0" cy="1981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477000" y="4419600"/>
            <a:ext cx="1752600" cy="1066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8994"/>
      </p:ext>
    </p:extLst>
  </p:cSld>
  <p:clrMapOvr>
    <a:masterClrMapping/>
  </p:clrMapOvr>
  <p:transition advTm="15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/>
                <a:ea typeface="Times New Roman"/>
              </a:rPr>
              <a:t>Two (or more) lines that run the same distance apart at every point and will </a:t>
            </a:r>
            <a:r>
              <a:rPr lang="en-US" sz="3600" dirty="0" smtClean="0">
                <a:latin typeface="Bookman Old Style"/>
                <a:ea typeface="Times New Roman"/>
                <a:cs typeface="Times New Roman"/>
              </a:rPr>
              <a:t>never intersect.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rgbClr val="CC00CC"/>
                </a:solidFill>
                <a:latin typeface="Bookman Old Style"/>
                <a:ea typeface="Times New Roman"/>
              </a:rPr>
              <a:t>parallel lines </a:t>
            </a:r>
            <a:endParaRPr lang="en-US" sz="5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43000" y="38100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8600" y="44958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553200" y="4648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7010400" y="5029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hovergirl.files.wordpress.com/2008/01/moosonee-july-2005-train-tra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2438400" cy="1828800"/>
          </a:xfrm>
          <a:prstGeom prst="rect">
            <a:avLst/>
          </a:prstGeom>
          <a:noFill/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57200" y="5029200"/>
            <a:ext cx="3581400" cy="1600200"/>
            <a:chOff x="1296" y="672"/>
            <a:chExt cx="3264" cy="2592"/>
          </a:xfrm>
        </p:grpSpPr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1104"/>
              <a:ext cx="3264" cy="11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para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  el</a:t>
              </a:r>
            </a:p>
          </p:txBody>
        </p:sp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60" y="672"/>
              <a:ext cx="336" cy="15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1"/>
                  </a:solidFill>
                  <a:latin typeface="Arial Black"/>
                </a:rPr>
                <a:t>ll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 Black"/>
              </a:endParaRPr>
            </a:p>
          </p:txBody>
        </p:sp>
        <p:sp>
          <p:nvSpPr>
            <p:cNvPr id="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2448"/>
              <a:ext cx="1920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4773374"/>
      </p:ext>
    </p:extLst>
  </p:cSld>
  <p:clrMapOvr>
    <a:masterClrMapping/>
  </p:clrMapOvr>
  <p:transition advTm="15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line with one end point that extends non-stop in the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400" dirty="0" smtClean="0">
                <a:latin typeface="Bookman Old Style"/>
                <a:ea typeface="Times New Roman"/>
                <a:cs typeface="Times New Roman"/>
              </a:rPr>
              <a:t>opposite direction.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  <a:latin typeface="Bookman Old Style"/>
                <a:ea typeface="Times New Roman"/>
                <a:cs typeface="Times New Roman"/>
              </a:rPr>
              <a:t>ray</a:t>
            </a:r>
            <a:endParaRPr lang="en-US" sz="9600" b="1" dirty="0">
              <a:solidFill>
                <a:srgbClr val="FF6600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762000" y="4800600"/>
            <a:ext cx="1295400" cy="1295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505200" y="4495800"/>
            <a:ext cx="0" cy="16002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4572000" y="48006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633" name="Picture 1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40" y="5486400"/>
            <a:ext cx="3769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6741166"/>
      </p:ext>
    </p:extLst>
  </p:cSld>
  <p:clrMapOvr>
    <a:masterClrMapping/>
  </p:clrMapOvr>
  <p:transition advTm="15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145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shape formed by two rays that share an endpoint.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C00FF"/>
                </a:solidFill>
                <a:latin typeface="Bookman Old Style"/>
                <a:ea typeface="Times New Roman"/>
                <a:cs typeface="Times New Roman"/>
              </a:rPr>
              <a:t>angle</a:t>
            </a:r>
            <a:endParaRPr lang="en-US" sz="8000" b="1" dirty="0">
              <a:solidFill>
                <a:srgbClr val="CC00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5334000"/>
            <a:ext cx="1828800" cy="228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3505200" y="54864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6858000" y="5410200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 flipV="1">
            <a:off x="5257800" y="3505200"/>
            <a:ext cx="0" cy="1981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 flipV="1">
            <a:off x="6324600" y="3657600"/>
            <a:ext cx="5334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609600" y="4724400"/>
            <a:ext cx="1828800" cy="609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5554"/>
      </p:ext>
    </p:extLst>
  </p:cSld>
  <p:clrMapOvr>
    <a:masterClrMapping/>
  </p:clrMapOvr>
  <p:transition advTm="15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30611"/>
            <a:ext cx="8915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/>
                <a:ea typeface="Times New Roman"/>
              </a:rPr>
              <a:t>The point where: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ookman Old Style"/>
              </a:rPr>
              <a:t> </a:t>
            </a:r>
            <a:r>
              <a:rPr lang="en-US" sz="2800" dirty="0" smtClean="0">
                <a:latin typeface="Bookman Old Style"/>
              </a:rPr>
              <a:t>two or more rays share an endpoint.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man Old Style"/>
              </a:rPr>
              <a:t> the edges of a solid figure meet.</a:t>
            </a:r>
          </a:p>
          <a:p>
            <a:endParaRPr lang="en-US" sz="1400" dirty="0" smtClean="0">
              <a:latin typeface="Bookman Old Style"/>
            </a:endParaRPr>
          </a:p>
          <a:p>
            <a:r>
              <a:rPr lang="en-US" sz="3200" dirty="0" smtClean="0">
                <a:latin typeface="Bookman Old Style"/>
              </a:rPr>
              <a:t>The point at the top of a cone.</a:t>
            </a:r>
          </a:p>
          <a:p>
            <a:endParaRPr lang="en-US" sz="3200" dirty="0" smtClean="0">
              <a:latin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vertex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plural:</a:t>
            </a:r>
            <a:r>
              <a:rPr lang="en-US" sz="6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 vertices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2617140" cy="1981200"/>
          </a:xfrm>
          <a:prstGeom prst="rect">
            <a:avLst/>
          </a:prstGeom>
          <a:noFill/>
        </p:spPr>
      </p:pic>
      <p:pic>
        <p:nvPicPr>
          <p:cNvPr id="5837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27305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5282269"/>
      </p:ext>
    </p:extLst>
  </p:cSld>
  <p:clrMapOvr>
    <a:masterClrMapping/>
  </p:clrMapOvr>
  <p:transition advTm="15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or more lines that </a:t>
            </a:r>
          </a:p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meet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or cross at a point.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Bookman Old Style"/>
                <a:ea typeface="Times New Roman"/>
                <a:cs typeface="Arial"/>
              </a:rPr>
              <a:t>intersecting lines</a:t>
            </a:r>
            <a:endParaRPr lang="en-US" sz="4800" b="1" dirty="0">
              <a:solidFill>
                <a:srgbClr val="00CC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17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703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105400" y="3657600"/>
            <a:ext cx="0" cy="26670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429000"/>
            <a:ext cx="2667000" cy="21336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024347"/>
      </p:ext>
    </p:extLst>
  </p:cSld>
  <p:clrMapOvr>
    <a:masterClrMapping/>
  </p:clrMapOvr>
  <p:transition advTm="15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3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lines that intersect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and form </a:t>
            </a:r>
            <a:r>
              <a:rPr lang="en-US" sz="4800" b="1" dirty="0" smtClean="0">
                <a:latin typeface="Bookman Old Style"/>
                <a:ea typeface="Times New Roman"/>
                <a:cs typeface="Times New Roman"/>
              </a:rPr>
              <a:t>right angles.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CC"/>
                </a:solidFill>
                <a:latin typeface="Bookman Old Style"/>
                <a:ea typeface="Times New Roman"/>
                <a:cs typeface="Arial"/>
              </a:rPr>
              <a:t>perpendicular lines</a:t>
            </a:r>
            <a:endParaRPr lang="en-US" sz="4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17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325485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77000" y="3429000"/>
            <a:ext cx="0" cy="251460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648200"/>
            <a:ext cx="2438400" cy="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161444"/>
      </p:ext>
    </p:extLst>
  </p:cSld>
  <p:clrMapOvr>
    <a:masterClrMapping/>
  </p:clrMapOvr>
  <p:transition advTm="15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il_fi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4728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il_fi" descr="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222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il_fi" descr="THRU-Compass-Protractor-BEN-_i_bmm040118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9019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protractor</a:t>
            </a:r>
            <a:endParaRPr lang="en-US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Tool used to measure angles.</a:t>
            </a:r>
            <a:endParaRPr lang="en-US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99661"/>
      </p:ext>
    </p:extLst>
  </p:cSld>
  <p:clrMapOvr>
    <a:masterClrMapping/>
  </p:clrMapOvr>
  <p:transition advTm="15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6175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276600" y="49530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00400" y="49530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25146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360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1295400" y="2971800"/>
            <a:ext cx="31242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7" name="AutoShape 39"/>
          <p:cNvSpPr>
            <a:spLocks noChangeShapeType="1"/>
          </p:cNvSpPr>
          <p:nvPr/>
        </p:nvSpPr>
        <p:spPr bwMode="auto">
          <a:xfrm>
            <a:off x="2819399" y="2971800"/>
            <a:ext cx="45719" cy="304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6" name="AutoShape 38"/>
          <p:cNvSpPr>
            <a:spLocks noChangeShapeType="1"/>
          </p:cNvSpPr>
          <p:nvPr/>
        </p:nvSpPr>
        <p:spPr bwMode="auto">
          <a:xfrm>
            <a:off x="1295400" y="4508500"/>
            <a:ext cx="3124200" cy="63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2004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905000" y="48768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1" name="Arc 33"/>
          <p:cNvSpPr>
            <a:spLocks/>
          </p:cNvSpPr>
          <p:nvPr/>
        </p:nvSpPr>
        <p:spPr bwMode="auto">
          <a:xfrm rot="221222">
            <a:off x="3069504" y="2720266"/>
            <a:ext cx="1709591" cy="16460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495800" y="4343400"/>
            <a:ext cx="682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514600" y="62484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180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57200" y="4343400"/>
            <a:ext cx="747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270°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400000">
            <a:off x="3162299" y="4762500"/>
            <a:ext cx="1676400" cy="16001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0800000">
            <a:off x="838200" y="4648199"/>
            <a:ext cx="1676400" cy="1752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4" name="Arc 26"/>
          <p:cNvSpPr>
            <a:spLocks/>
          </p:cNvSpPr>
          <p:nvPr/>
        </p:nvSpPr>
        <p:spPr bwMode="auto">
          <a:xfrm rot="37667285">
            <a:off x="927338" y="2715041"/>
            <a:ext cx="1557995" cy="167791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8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381000" y="762000"/>
            <a:ext cx="850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A full circle rotation is equal to 360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(degrees)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When divided into four equal sections, each section is worth 90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057400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1 rotation      =	  90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2 rotations  </a:t>
            </a:r>
            <a:r>
              <a:rPr lang="en-US" sz="1400" dirty="0" smtClean="0">
                <a:latin typeface="Bookman Old Style" pitchFamily="18" charset="0"/>
                <a:cs typeface="Arial" pitchFamily="34" charset="0"/>
              </a:rPr>
              <a:t> 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 	180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3 rotations 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	270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4 rotations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 =	360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87370"/>
      </p:ext>
    </p:extLst>
  </p:cSld>
  <p:clrMapOvr>
    <a:masterClrMapping/>
  </p:clrMapOvr>
  <p:transition advTm="15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An angle measuring </a:t>
            </a:r>
            <a:r>
              <a:rPr lang="en-US" sz="4000" b="1" dirty="0" smtClean="0">
                <a:latin typeface="Bookman Old Style"/>
                <a:ea typeface="Times New Roman"/>
                <a:cs typeface="Times New Roman"/>
              </a:rPr>
              <a:t>90</a:t>
            </a:r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 degrees.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right angle</a:t>
            </a:r>
            <a:endParaRPr lang="en-US" sz="6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 descr="right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47907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5432710"/>
      </p:ext>
    </p:extLst>
  </p:cSld>
  <p:clrMapOvr>
    <a:masterClrMapping/>
  </p:clrMapOvr>
  <p:transition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line with one end point that extends non-stop in the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400" dirty="0" smtClean="0">
                <a:latin typeface="Bookman Old Style"/>
                <a:ea typeface="Times New Roman"/>
                <a:cs typeface="Times New Roman"/>
              </a:rPr>
              <a:t>opposite direction.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  <a:latin typeface="Bookman Old Style"/>
                <a:ea typeface="Times New Roman"/>
                <a:cs typeface="Times New Roman"/>
              </a:rPr>
              <a:t>ray</a:t>
            </a:r>
            <a:endParaRPr lang="en-US" sz="9600" b="1" dirty="0">
              <a:solidFill>
                <a:srgbClr val="FF6600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762000" y="4800600"/>
            <a:ext cx="1295400" cy="1295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505200" y="4495800"/>
            <a:ext cx="0" cy="16002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4572000" y="48006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633" name="Picture 1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40" y="5486400"/>
            <a:ext cx="3769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486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LESS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 than 90 degrees.</a:t>
            </a:r>
            <a:endParaRPr lang="en-US" dirty="0"/>
          </a:p>
        </p:txBody>
      </p:sp>
      <p:pic>
        <p:nvPicPr>
          <p:cNvPr id="5122" name="Picture 2" descr="acute angle 40 d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555526" cy="29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acute angle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Picture 4" descr="acute_a6">
            <a:hlinkClick r:id="" action="ppaction://hlinkshowjump?jump=lastslideviewed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135582" cy="1684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5129640"/>
      </p:ext>
    </p:extLst>
  </p:cSld>
  <p:clrMapOvr>
    <a:masterClrMapping/>
  </p:clrMapOvr>
  <p:transition advTm="15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MORE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than 90 degrees.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obtuse</a:t>
            </a:r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angle</a:t>
            </a:r>
            <a:endParaRPr lang="en-US" sz="54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 descr="obtuse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592179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2976607"/>
      </p:ext>
    </p:extLst>
  </p:cSld>
  <p:clrMapOvr>
    <a:masterClrMapping/>
  </p:clrMapOvr>
  <p:transition advTm="15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straight angle</a:t>
            </a:r>
            <a:endParaRPr lang="en-US" sz="48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180 degrees.</a:t>
            </a:r>
            <a:endParaRPr lang="en-US" sz="4400" dirty="0"/>
          </a:p>
        </p:txBody>
      </p:sp>
      <p:pic>
        <p:nvPicPr>
          <p:cNvPr id="7172" name="Picture 4" descr="http://www.groupdiscountbuyer.com/image/cache/Protractor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267200"/>
            <a:ext cx="3962400" cy="3962400"/>
          </a:xfrm>
          <a:prstGeom prst="rect">
            <a:avLst/>
          </a:prstGeom>
          <a:noFill/>
        </p:spPr>
      </p:pic>
      <p:pic>
        <p:nvPicPr>
          <p:cNvPr id="7170" name="Picture 2" descr="straight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517039" cy="7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124566"/>
      </p:ext>
    </p:extLst>
  </p:cSld>
  <p:clrMapOvr>
    <a:masterClrMapping/>
  </p:clrMapOvr>
  <p:transition advTm="15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 straight path that extends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in both directions without end; marked with an arrowhead at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each end.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1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800" b="1" dirty="0" smtClean="0">
                <a:solidFill>
                  <a:srgbClr val="7030A0"/>
                </a:solidFill>
                <a:latin typeface="Bookman Old Style"/>
                <a:ea typeface="Times New Roman"/>
              </a:rPr>
              <a:t>line</a:t>
            </a:r>
            <a:endParaRPr lang="en-US" sz="8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" y="4191000"/>
            <a:ext cx="2362200" cy="1981200"/>
          </a:xfrm>
          <a:prstGeom prst="line">
            <a:avLst/>
          </a:prstGeom>
          <a:noFill/>
          <a:ln w="10795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590800" y="4800600"/>
            <a:ext cx="2667000" cy="0"/>
          </a:xfrm>
          <a:prstGeom prst="line">
            <a:avLst/>
          </a:prstGeom>
          <a:noFill/>
          <a:ln w="1079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8382000" y="4114800"/>
            <a:ext cx="0" cy="2133600"/>
          </a:xfrm>
          <a:prstGeom prst="line">
            <a:avLst/>
          </a:prstGeom>
          <a:noFill/>
          <a:ln w="10795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4876800" y="4419600"/>
            <a:ext cx="2590800" cy="167640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19927"/>
      </p:ext>
    </p:extLst>
  </p:cSld>
  <p:clrMapOvr>
    <a:masterClrMapping/>
  </p:clrMapOvr>
  <p:transition advTm="15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 </a:t>
            </a:r>
            <a:r>
              <a:rPr lang="en-US" sz="4800" u="sng" dirty="0" smtClean="0">
                <a:latin typeface="Bookman Old Style"/>
                <a:ea typeface="Times New Roman"/>
              </a:rPr>
              <a:t>piece of a line </a:t>
            </a:r>
            <a:r>
              <a:rPr lang="en-US" sz="4800" dirty="0" smtClean="0">
                <a:latin typeface="Bookman Old Style"/>
                <a:ea typeface="Times New Roman"/>
              </a:rPr>
              <a:t>that has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u="sng" dirty="0" smtClean="0">
                <a:latin typeface="Bookman Old Style"/>
                <a:ea typeface="Times New Roman"/>
                <a:cs typeface="Times New Roman"/>
              </a:rPr>
              <a:t>two endpoints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Bookman Old Style"/>
                <a:ea typeface="Times New Roman"/>
                <a:cs typeface="Times New Roman"/>
              </a:rPr>
              <a:t>line segment</a:t>
            </a:r>
            <a:endParaRPr lang="en-US" sz="8000" b="1" dirty="0">
              <a:solidFill>
                <a:srgbClr val="FF3399"/>
              </a:solidFill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4191000"/>
            <a:ext cx="0" cy="1981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477000" y="4419600"/>
            <a:ext cx="1752600" cy="1066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8887"/>
      </p:ext>
    </p:extLst>
  </p:cSld>
  <p:clrMapOvr>
    <a:masterClrMapping/>
  </p:clrMapOvr>
  <p:transition advTm="15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/>
                <a:ea typeface="Times New Roman"/>
              </a:rPr>
              <a:t>Two (or more) lines that run the same distance apart at every point and will </a:t>
            </a:r>
            <a:r>
              <a:rPr lang="en-US" sz="3600" dirty="0" smtClean="0">
                <a:latin typeface="Bookman Old Style"/>
                <a:ea typeface="Times New Roman"/>
                <a:cs typeface="Times New Roman"/>
              </a:rPr>
              <a:t>never intersect.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rgbClr val="CC00CC"/>
                </a:solidFill>
                <a:latin typeface="Bookman Old Style"/>
                <a:ea typeface="Times New Roman"/>
              </a:rPr>
              <a:t>parallel lines </a:t>
            </a:r>
            <a:endParaRPr lang="en-US" sz="5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43000" y="38100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8600" y="44958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553200" y="4648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7010400" y="5029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hovergirl.files.wordpress.com/2008/01/moosonee-july-2005-train-tra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2438400" cy="1828800"/>
          </a:xfrm>
          <a:prstGeom prst="rect">
            <a:avLst/>
          </a:prstGeom>
          <a:noFill/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57200" y="5029200"/>
            <a:ext cx="3581400" cy="1600200"/>
            <a:chOff x="1296" y="672"/>
            <a:chExt cx="3264" cy="2592"/>
          </a:xfrm>
        </p:grpSpPr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1104"/>
              <a:ext cx="3264" cy="11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para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  el</a:t>
              </a:r>
            </a:p>
          </p:txBody>
        </p:sp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60" y="672"/>
              <a:ext cx="336" cy="15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1"/>
                  </a:solidFill>
                  <a:latin typeface="Arial Black"/>
                </a:rPr>
                <a:t>ll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 Black"/>
              </a:endParaRPr>
            </a:p>
          </p:txBody>
        </p:sp>
        <p:sp>
          <p:nvSpPr>
            <p:cNvPr id="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2448"/>
              <a:ext cx="1920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2168498"/>
      </p:ext>
    </p:extLst>
  </p:cSld>
  <p:clrMapOvr>
    <a:masterClrMapping/>
  </p:clrMapOvr>
  <p:transition advTm="15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line with one end point that extends non-stop in the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400" dirty="0" smtClean="0">
                <a:latin typeface="Bookman Old Style"/>
                <a:ea typeface="Times New Roman"/>
                <a:cs typeface="Times New Roman"/>
              </a:rPr>
              <a:t>opposite direction.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  <a:latin typeface="Bookman Old Style"/>
                <a:ea typeface="Times New Roman"/>
                <a:cs typeface="Times New Roman"/>
              </a:rPr>
              <a:t>ray</a:t>
            </a:r>
            <a:endParaRPr lang="en-US" sz="9600" b="1" dirty="0">
              <a:solidFill>
                <a:srgbClr val="FF6600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762000" y="4800600"/>
            <a:ext cx="1295400" cy="1295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505200" y="4495800"/>
            <a:ext cx="0" cy="16002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4572000" y="48006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633" name="Picture 1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40" y="5486400"/>
            <a:ext cx="3769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123754"/>
      </p:ext>
    </p:extLst>
  </p:cSld>
  <p:clrMapOvr>
    <a:masterClrMapping/>
  </p:clrMapOvr>
  <p:transition advTm="15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145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shape formed by two rays that share an endpoint.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C00FF"/>
                </a:solidFill>
                <a:latin typeface="Bookman Old Style"/>
                <a:ea typeface="Times New Roman"/>
                <a:cs typeface="Times New Roman"/>
              </a:rPr>
              <a:t>angle</a:t>
            </a:r>
            <a:endParaRPr lang="en-US" sz="8000" b="1" dirty="0">
              <a:solidFill>
                <a:srgbClr val="CC00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5334000"/>
            <a:ext cx="1828800" cy="228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3505200" y="54864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6858000" y="5410200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 flipV="1">
            <a:off x="5257800" y="3505200"/>
            <a:ext cx="0" cy="1981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 flipV="1">
            <a:off x="6324600" y="3657600"/>
            <a:ext cx="5334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609600" y="4724400"/>
            <a:ext cx="1828800" cy="609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21348"/>
      </p:ext>
    </p:extLst>
  </p:cSld>
  <p:clrMapOvr>
    <a:masterClrMapping/>
  </p:clrMapOvr>
  <p:transition advTm="15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30611"/>
            <a:ext cx="8915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/>
                <a:ea typeface="Times New Roman"/>
              </a:rPr>
              <a:t>The point where: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ookman Old Style"/>
              </a:rPr>
              <a:t> </a:t>
            </a:r>
            <a:r>
              <a:rPr lang="en-US" sz="2800" dirty="0" smtClean="0">
                <a:latin typeface="Bookman Old Style"/>
              </a:rPr>
              <a:t>two or more rays share an endpoint.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man Old Style"/>
              </a:rPr>
              <a:t> the edges of a solid figure meet.</a:t>
            </a:r>
          </a:p>
          <a:p>
            <a:endParaRPr lang="en-US" sz="1400" dirty="0" smtClean="0">
              <a:latin typeface="Bookman Old Style"/>
            </a:endParaRPr>
          </a:p>
          <a:p>
            <a:r>
              <a:rPr lang="en-US" sz="3200" dirty="0" smtClean="0">
                <a:latin typeface="Bookman Old Style"/>
              </a:rPr>
              <a:t>The point at the top of a cone.</a:t>
            </a:r>
          </a:p>
          <a:p>
            <a:endParaRPr lang="en-US" sz="3200" dirty="0" smtClean="0">
              <a:latin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vertex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plural:</a:t>
            </a:r>
            <a:r>
              <a:rPr lang="en-US" sz="6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 vertices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2617140" cy="1981200"/>
          </a:xfrm>
          <a:prstGeom prst="rect">
            <a:avLst/>
          </a:prstGeom>
          <a:noFill/>
        </p:spPr>
      </p:pic>
      <p:pic>
        <p:nvPicPr>
          <p:cNvPr id="5837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27305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0357570"/>
      </p:ext>
    </p:extLst>
  </p:cSld>
  <p:clrMapOvr>
    <a:masterClrMapping/>
  </p:clrMapOvr>
  <p:transition advTm="15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or more lines that </a:t>
            </a:r>
          </a:p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meet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or cross at a point.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Bookman Old Style"/>
                <a:ea typeface="Times New Roman"/>
                <a:cs typeface="Arial"/>
              </a:rPr>
              <a:t>intersecting lines</a:t>
            </a:r>
            <a:endParaRPr lang="en-US" sz="4800" b="1" dirty="0">
              <a:solidFill>
                <a:srgbClr val="00CC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17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703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105400" y="3657600"/>
            <a:ext cx="0" cy="26670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429000"/>
            <a:ext cx="2667000" cy="21336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230930"/>
      </p:ext>
    </p:extLst>
  </p:cSld>
  <p:clrMapOvr>
    <a:masterClrMapping/>
  </p:clrMapOvr>
  <p:transition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145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shape formed by two rays that share an endpoint.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C00FF"/>
                </a:solidFill>
                <a:latin typeface="Bookman Old Style"/>
                <a:ea typeface="Times New Roman"/>
                <a:cs typeface="Times New Roman"/>
              </a:rPr>
              <a:t>angle</a:t>
            </a:r>
            <a:endParaRPr lang="en-US" sz="8000" b="1" dirty="0">
              <a:solidFill>
                <a:srgbClr val="CC00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5334000"/>
            <a:ext cx="1828800" cy="228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3505200" y="54864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6858000" y="5410200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 flipV="1">
            <a:off x="5257800" y="3505200"/>
            <a:ext cx="0" cy="1981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 flipV="1">
            <a:off x="6324600" y="3657600"/>
            <a:ext cx="5334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609600" y="4724400"/>
            <a:ext cx="1828800" cy="609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advTm="15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3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lines that intersect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and form </a:t>
            </a:r>
            <a:r>
              <a:rPr lang="en-US" sz="4800" b="1" dirty="0" smtClean="0">
                <a:latin typeface="Bookman Old Style"/>
                <a:ea typeface="Times New Roman"/>
                <a:cs typeface="Times New Roman"/>
              </a:rPr>
              <a:t>right angles.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CC"/>
                </a:solidFill>
                <a:latin typeface="Bookman Old Style"/>
                <a:ea typeface="Times New Roman"/>
                <a:cs typeface="Arial"/>
              </a:rPr>
              <a:t>perpendicular lines</a:t>
            </a:r>
            <a:endParaRPr lang="en-US" sz="4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17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325485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77000" y="3429000"/>
            <a:ext cx="0" cy="251460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648200"/>
            <a:ext cx="2438400" cy="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099872"/>
      </p:ext>
    </p:extLst>
  </p:cSld>
  <p:clrMapOvr>
    <a:masterClrMapping/>
  </p:clrMapOvr>
  <p:transition advTm="15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il_fi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4728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il_fi" descr="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222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il_fi" descr="THRU-Compass-Protractor-BEN-_i_bmm040118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9019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protractor</a:t>
            </a:r>
            <a:endParaRPr lang="en-US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Tool used to measure angles.</a:t>
            </a:r>
            <a:endParaRPr lang="en-US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6615"/>
      </p:ext>
    </p:extLst>
  </p:cSld>
  <p:clrMapOvr>
    <a:masterClrMapping/>
  </p:clrMapOvr>
  <p:transition advTm="15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6175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276600" y="49530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00400" y="49530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25146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360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1295400" y="2971800"/>
            <a:ext cx="31242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7" name="AutoShape 39"/>
          <p:cNvSpPr>
            <a:spLocks noChangeShapeType="1"/>
          </p:cNvSpPr>
          <p:nvPr/>
        </p:nvSpPr>
        <p:spPr bwMode="auto">
          <a:xfrm>
            <a:off x="2819399" y="2971800"/>
            <a:ext cx="45719" cy="304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6" name="AutoShape 38"/>
          <p:cNvSpPr>
            <a:spLocks noChangeShapeType="1"/>
          </p:cNvSpPr>
          <p:nvPr/>
        </p:nvSpPr>
        <p:spPr bwMode="auto">
          <a:xfrm>
            <a:off x="1295400" y="4508500"/>
            <a:ext cx="3124200" cy="63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2004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905000" y="48768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1" name="Arc 33"/>
          <p:cNvSpPr>
            <a:spLocks/>
          </p:cNvSpPr>
          <p:nvPr/>
        </p:nvSpPr>
        <p:spPr bwMode="auto">
          <a:xfrm rot="221222">
            <a:off x="3069504" y="2720266"/>
            <a:ext cx="1709591" cy="16460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495800" y="4343400"/>
            <a:ext cx="682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514600" y="62484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180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57200" y="4343400"/>
            <a:ext cx="747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270°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400000">
            <a:off x="3162299" y="4762500"/>
            <a:ext cx="1676400" cy="16001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0800000">
            <a:off x="838200" y="4648199"/>
            <a:ext cx="1676400" cy="1752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4" name="Arc 26"/>
          <p:cNvSpPr>
            <a:spLocks/>
          </p:cNvSpPr>
          <p:nvPr/>
        </p:nvSpPr>
        <p:spPr bwMode="auto">
          <a:xfrm rot="37667285">
            <a:off x="927338" y="2715041"/>
            <a:ext cx="1557995" cy="167791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8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381000" y="762000"/>
            <a:ext cx="850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A full circle rotation is equal to 360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(degrees)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When divided into four equal sections, each section is worth 90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057400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1 rotation      =	  90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2 rotations  </a:t>
            </a:r>
            <a:r>
              <a:rPr lang="en-US" sz="1400" dirty="0" smtClean="0">
                <a:latin typeface="Bookman Old Style" pitchFamily="18" charset="0"/>
                <a:cs typeface="Arial" pitchFamily="34" charset="0"/>
              </a:rPr>
              <a:t> 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 	180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3 rotations 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	270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4 rotations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 =	360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25513"/>
      </p:ext>
    </p:extLst>
  </p:cSld>
  <p:clrMapOvr>
    <a:masterClrMapping/>
  </p:clrMapOvr>
  <p:transition advTm="15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An angle measuring </a:t>
            </a:r>
            <a:r>
              <a:rPr lang="en-US" sz="4000" b="1" dirty="0" smtClean="0">
                <a:latin typeface="Bookman Old Style"/>
                <a:ea typeface="Times New Roman"/>
                <a:cs typeface="Times New Roman"/>
              </a:rPr>
              <a:t>90</a:t>
            </a:r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 degrees.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right angle</a:t>
            </a:r>
            <a:endParaRPr lang="en-US" sz="6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 descr="right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47907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692414"/>
      </p:ext>
    </p:extLst>
  </p:cSld>
  <p:clrMapOvr>
    <a:masterClrMapping/>
  </p:clrMapOvr>
  <p:transition advTm="15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486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LESS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 than 90 degrees.</a:t>
            </a:r>
            <a:endParaRPr lang="en-US" dirty="0"/>
          </a:p>
        </p:txBody>
      </p:sp>
      <p:pic>
        <p:nvPicPr>
          <p:cNvPr id="5122" name="Picture 2" descr="acute angle 40 d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555526" cy="29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acute angle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Picture 4" descr="acute_a6">
            <a:hlinkClick r:id="" action="ppaction://hlinkshowjump?jump=lastslideviewed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135582" cy="1684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0987799"/>
      </p:ext>
    </p:extLst>
  </p:cSld>
  <p:clrMapOvr>
    <a:masterClrMapping/>
  </p:clrMapOvr>
  <p:transition advTm="15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MORE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than 90 degrees.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obtuse</a:t>
            </a:r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angle</a:t>
            </a:r>
            <a:endParaRPr lang="en-US" sz="54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 descr="obtuse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592179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9547257"/>
      </p:ext>
    </p:extLst>
  </p:cSld>
  <p:clrMapOvr>
    <a:masterClrMapping/>
  </p:clrMapOvr>
  <p:transition advTm="150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straight angle</a:t>
            </a:r>
            <a:endParaRPr lang="en-US" sz="48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180 degrees.</a:t>
            </a:r>
            <a:endParaRPr lang="en-US" sz="4400" dirty="0"/>
          </a:p>
        </p:txBody>
      </p:sp>
      <p:pic>
        <p:nvPicPr>
          <p:cNvPr id="7172" name="Picture 4" descr="http://www.groupdiscountbuyer.com/image/cache/Protractor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267200"/>
            <a:ext cx="3962400" cy="3962400"/>
          </a:xfrm>
          <a:prstGeom prst="rect">
            <a:avLst/>
          </a:prstGeom>
          <a:noFill/>
        </p:spPr>
      </p:pic>
      <p:pic>
        <p:nvPicPr>
          <p:cNvPr id="7170" name="Picture 2" descr="straight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517039" cy="7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6531401"/>
      </p:ext>
    </p:extLst>
  </p:cSld>
  <p:clrMapOvr>
    <a:masterClrMapping/>
  </p:clrMapOvr>
  <p:transition advTm="1500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 straight path that extends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in both directions without end; marked with an arrowhead at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each end.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1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800" b="1" dirty="0" smtClean="0">
                <a:solidFill>
                  <a:srgbClr val="7030A0"/>
                </a:solidFill>
                <a:latin typeface="Bookman Old Style"/>
                <a:ea typeface="Times New Roman"/>
              </a:rPr>
              <a:t>line</a:t>
            </a:r>
            <a:endParaRPr lang="en-US" sz="8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" y="4191000"/>
            <a:ext cx="2362200" cy="1981200"/>
          </a:xfrm>
          <a:prstGeom prst="line">
            <a:avLst/>
          </a:prstGeom>
          <a:noFill/>
          <a:ln w="10795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590800" y="4800600"/>
            <a:ext cx="2667000" cy="0"/>
          </a:xfrm>
          <a:prstGeom prst="line">
            <a:avLst/>
          </a:prstGeom>
          <a:noFill/>
          <a:ln w="1079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8382000" y="4114800"/>
            <a:ext cx="0" cy="2133600"/>
          </a:xfrm>
          <a:prstGeom prst="line">
            <a:avLst/>
          </a:prstGeom>
          <a:noFill/>
          <a:ln w="10795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4876800" y="4419600"/>
            <a:ext cx="2590800" cy="167640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11364"/>
      </p:ext>
    </p:extLst>
  </p:cSld>
  <p:clrMapOvr>
    <a:masterClrMapping/>
  </p:clrMapOvr>
  <p:transition advTm="1500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 </a:t>
            </a:r>
            <a:r>
              <a:rPr lang="en-US" sz="4800" u="sng" dirty="0" smtClean="0">
                <a:latin typeface="Bookman Old Style"/>
                <a:ea typeface="Times New Roman"/>
              </a:rPr>
              <a:t>piece of a line </a:t>
            </a:r>
            <a:r>
              <a:rPr lang="en-US" sz="4800" dirty="0" smtClean="0">
                <a:latin typeface="Bookman Old Style"/>
                <a:ea typeface="Times New Roman"/>
              </a:rPr>
              <a:t>that has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u="sng" dirty="0" smtClean="0">
                <a:latin typeface="Bookman Old Style"/>
                <a:ea typeface="Times New Roman"/>
                <a:cs typeface="Times New Roman"/>
              </a:rPr>
              <a:t>two endpoints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Bookman Old Style"/>
                <a:ea typeface="Times New Roman"/>
                <a:cs typeface="Times New Roman"/>
              </a:rPr>
              <a:t>line segment</a:t>
            </a:r>
            <a:endParaRPr lang="en-US" sz="8000" b="1" dirty="0">
              <a:solidFill>
                <a:srgbClr val="FF3399"/>
              </a:solidFill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4191000"/>
            <a:ext cx="0" cy="1981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477000" y="4419600"/>
            <a:ext cx="1752600" cy="1066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10119"/>
      </p:ext>
    </p:extLst>
  </p:cSld>
  <p:clrMapOvr>
    <a:masterClrMapping/>
  </p:clrMapOvr>
  <p:transition advTm="15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/>
                <a:ea typeface="Times New Roman"/>
              </a:rPr>
              <a:t>Two (or more) lines that run the same distance apart at every point and will </a:t>
            </a:r>
            <a:r>
              <a:rPr lang="en-US" sz="3600" dirty="0" smtClean="0">
                <a:latin typeface="Bookman Old Style"/>
                <a:ea typeface="Times New Roman"/>
                <a:cs typeface="Times New Roman"/>
              </a:rPr>
              <a:t>never intersect.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rgbClr val="CC00CC"/>
                </a:solidFill>
                <a:latin typeface="Bookman Old Style"/>
                <a:ea typeface="Times New Roman"/>
              </a:rPr>
              <a:t>parallel lines </a:t>
            </a:r>
            <a:endParaRPr lang="en-US" sz="5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43000" y="38100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8600" y="44958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553200" y="4648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7010400" y="5029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hovergirl.files.wordpress.com/2008/01/moosonee-july-2005-train-tra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2438400" cy="1828800"/>
          </a:xfrm>
          <a:prstGeom prst="rect">
            <a:avLst/>
          </a:prstGeom>
          <a:noFill/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57200" y="5029200"/>
            <a:ext cx="3581400" cy="1600200"/>
            <a:chOff x="1296" y="672"/>
            <a:chExt cx="3264" cy="2592"/>
          </a:xfrm>
        </p:grpSpPr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1104"/>
              <a:ext cx="3264" cy="11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para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  el</a:t>
              </a:r>
            </a:p>
          </p:txBody>
        </p:sp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60" y="672"/>
              <a:ext cx="336" cy="15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1"/>
                  </a:solidFill>
                  <a:latin typeface="Arial Black"/>
                </a:rPr>
                <a:t>ll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 Black"/>
              </a:endParaRPr>
            </a:p>
          </p:txBody>
        </p:sp>
        <p:sp>
          <p:nvSpPr>
            <p:cNvPr id="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2448"/>
              <a:ext cx="1920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482929"/>
      </p:ext>
    </p:extLst>
  </p:cSld>
  <p:clrMapOvr>
    <a:masterClrMapping/>
  </p:clrMapOvr>
  <p:transition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30611"/>
            <a:ext cx="8915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/>
                <a:ea typeface="Times New Roman"/>
              </a:rPr>
              <a:t>The point where: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ookman Old Style"/>
              </a:rPr>
              <a:t> </a:t>
            </a:r>
            <a:r>
              <a:rPr lang="en-US" sz="2800" dirty="0" smtClean="0">
                <a:latin typeface="Bookman Old Style"/>
              </a:rPr>
              <a:t>two or more rays share an endpoint.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man Old Style"/>
              </a:rPr>
              <a:t> the edges of a solid figure meet.</a:t>
            </a:r>
          </a:p>
          <a:p>
            <a:endParaRPr lang="en-US" sz="1400" dirty="0" smtClean="0">
              <a:latin typeface="Bookman Old Style"/>
            </a:endParaRPr>
          </a:p>
          <a:p>
            <a:r>
              <a:rPr lang="en-US" sz="3200" dirty="0" smtClean="0">
                <a:latin typeface="Bookman Old Style"/>
              </a:rPr>
              <a:t>The point at the top of a cone.</a:t>
            </a:r>
          </a:p>
          <a:p>
            <a:endParaRPr lang="en-US" sz="3200" dirty="0" smtClean="0">
              <a:latin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vertex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plural:</a:t>
            </a:r>
            <a:r>
              <a:rPr lang="en-US" sz="6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 vertices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2617140" cy="1981200"/>
          </a:xfrm>
          <a:prstGeom prst="rect">
            <a:avLst/>
          </a:prstGeom>
          <a:noFill/>
        </p:spPr>
      </p:pic>
      <p:pic>
        <p:nvPicPr>
          <p:cNvPr id="5837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273055" cy="2057400"/>
          </a:xfrm>
          <a:prstGeom prst="rect">
            <a:avLst/>
          </a:prstGeom>
          <a:noFill/>
        </p:spPr>
      </p:pic>
    </p:spTree>
  </p:cSld>
  <p:clrMapOvr>
    <a:masterClrMapping/>
  </p:clrMapOvr>
  <p:transition advTm="1500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line with one end point that extends non-stop in the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400" dirty="0" smtClean="0">
                <a:latin typeface="Bookman Old Style"/>
                <a:ea typeface="Times New Roman"/>
                <a:cs typeface="Times New Roman"/>
              </a:rPr>
              <a:t>opposite direction.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  <a:latin typeface="Bookman Old Style"/>
                <a:ea typeface="Times New Roman"/>
                <a:cs typeface="Times New Roman"/>
              </a:rPr>
              <a:t>ray</a:t>
            </a:r>
            <a:endParaRPr lang="en-US" sz="9600" b="1" dirty="0">
              <a:solidFill>
                <a:srgbClr val="FF6600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762000" y="4800600"/>
            <a:ext cx="1295400" cy="1295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505200" y="4495800"/>
            <a:ext cx="0" cy="16002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4572000" y="48006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633" name="Picture 1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40" y="5486400"/>
            <a:ext cx="3769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6093501"/>
      </p:ext>
    </p:extLst>
  </p:cSld>
  <p:clrMapOvr>
    <a:masterClrMapping/>
  </p:clrMapOvr>
  <p:transition advTm="1500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145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shape formed by two rays that share an endpoint.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C00FF"/>
                </a:solidFill>
                <a:latin typeface="Bookman Old Style"/>
                <a:ea typeface="Times New Roman"/>
                <a:cs typeface="Times New Roman"/>
              </a:rPr>
              <a:t>angle</a:t>
            </a:r>
            <a:endParaRPr lang="en-US" sz="8000" b="1" dirty="0">
              <a:solidFill>
                <a:srgbClr val="CC00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5334000"/>
            <a:ext cx="1828800" cy="228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3505200" y="54864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6858000" y="5410200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 flipV="1">
            <a:off x="5257800" y="3505200"/>
            <a:ext cx="0" cy="1981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 flipV="1">
            <a:off x="6324600" y="3657600"/>
            <a:ext cx="5334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609600" y="4724400"/>
            <a:ext cx="1828800" cy="609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86197"/>
      </p:ext>
    </p:extLst>
  </p:cSld>
  <p:clrMapOvr>
    <a:masterClrMapping/>
  </p:clrMapOvr>
  <p:transition advTm="1500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30611"/>
            <a:ext cx="8915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/>
                <a:ea typeface="Times New Roman"/>
              </a:rPr>
              <a:t>The point where: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ookman Old Style"/>
              </a:rPr>
              <a:t> </a:t>
            </a:r>
            <a:r>
              <a:rPr lang="en-US" sz="2800" dirty="0" smtClean="0">
                <a:latin typeface="Bookman Old Style"/>
              </a:rPr>
              <a:t>two or more rays share an endpoint.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man Old Style"/>
              </a:rPr>
              <a:t> the edges of a solid figure meet.</a:t>
            </a:r>
          </a:p>
          <a:p>
            <a:endParaRPr lang="en-US" sz="1400" dirty="0" smtClean="0">
              <a:latin typeface="Bookman Old Style"/>
            </a:endParaRPr>
          </a:p>
          <a:p>
            <a:r>
              <a:rPr lang="en-US" sz="3200" dirty="0" smtClean="0">
                <a:latin typeface="Bookman Old Style"/>
              </a:rPr>
              <a:t>The point at the top of a cone.</a:t>
            </a:r>
          </a:p>
          <a:p>
            <a:endParaRPr lang="en-US" sz="3200" dirty="0" smtClean="0">
              <a:latin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vertex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plural:</a:t>
            </a:r>
            <a:r>
              <a:rPr lang="en-US" sz="6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 vertices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2617140" cy="1981200"/>
          </a:xfrm>
          <a:prstGeom prst="rect">
            <a:avLst/>
          </a:prstGeom>
          <a:noFill/>
        </p:spPr>
      </p:pic>
      <p:pic>
        <p:nvPicPr>
          <p:cNvPr id="5837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27305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0696857"/>
      </p:ext>
    </p:extLst>
  </p:cSld>
  <p:clrMapOvr>
    <a:masterClrMapping/>
  </p:clrMapOvr>
  <p:transition advTm="1500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or more lines that </a:t>
            </a:r>
          </a:p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meet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or cross at a point.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Bookman Old Style"/>
                <a:ea typeface="Times New Roman"/>
                <a:cs typeface="Arial"/>
              </a:rPr>
              <a:t>intersecting lines</a:t>
            </a:r>
            <a:endParaRPr lang="en-US" sz="4800" b="1" dirty="0">
              <a:solidFill>
                <a:srgbClr val="00CC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17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703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105400" y="3657600"/>
            <a:ext cx="0" cy="26670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429000"/>
            <a:ext cx="2667000" cy="21336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550658"/>
      </p:ext>
    </p:extLst>
  </p:cSld>
  <p:clrMapOvr>
    <a:masterClrMapping/>
  </p:clrMapOvr>
  <p:transition advTm="1500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3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lines that intersect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and form </a:t>
            </a:r>
            <a:r>
              <a:rPr lang="en-US" sz="4800" b="1" dirty="0" smtClean="0">
                <a:latin typeface="Bookman Old Style"/>
                <a:ea typeface="Times New Roman"/>
                <a:cs typeface="Times New Roman"/>
              </a:rPr>
              <a:t>right angles.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CC"/>
                </a:solidFill>
                <a:latin typeface="Bookman Old Style"/>
                <a:ea typeface="Times New Roman"/>
                <a:cs typeface="Arial"/>
              </a:rPr>
              <a:t>perpendicular lines</a:t>
            </a:r>
            <a:endParaRPr lang="en-US" sz="4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17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325485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77000" y="3429000"/>
            <a:ext cx="0" cy="251460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648200"/>
            <a:ext cx="2438400" cy="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847226"/>
      </p:ext>
    </p:extLst>
  </p:cSld>
  <p:clrMapOvr>
    <a:masterClrMapping/>
  </p:clrMapOvr>
  <p:transition advTm="1500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il_fi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4728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il_fi" descr="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222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il_fi" descr="THRU-Compass-Protractor-BEN-_i_bmm040118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9019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protractor</a:t>
            </a:r>
            <a:endParaRPr lang="en-US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Tool used to measure angles.</a:t>
            </a:r>
            <a:endParaRPr lang="en-US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937857"/>
      </p:ext>
    </p:extLst>
  </p:cSld>
  <p:clrMapOvr>
    <a:masterClrMapping/>
  </p:clrMapOvr>
  <p:transition advTm="1500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6175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276600" y="49530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00400" y="49530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25146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360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1295400" y="2971800"/>
            <a:ext cx="31242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7" name="AutoShape 39"/>
          <p:cNvSpPr>
            <a:spLocks noChangeShapeType="1"/>
          </p:cNvSpPr>
          <p:nvPr/>
        </p:nvSpPr>
        <p:spPr bwMode="auto">
          <a:xfrm>
            <a:off x="2819399" y="2971800"/>
            <a:ext cx="45719" cy="304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6" name="AutoShape 38"/>
          <p:cNvSpPr>
            <a:spLocks noChangeShapeType="1"/>
          </p:cNvSpPr>
          <p:nvPr/>
        </p:nvSpPr>
        <p:spPr bwMode="auto">
          <a:xfrm>
            <a:off x="1295400" y="4508500"/>
            <a:ext cx="3124200" cy="63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2004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905000" y="48768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1" name="Arc 33"/>
          <p:cNvSpPr>
            <a:spLocks/>
          </p:cNvSpPr>
          <p:nvPr/>
        </p:nvSpPr>
        <p:spPr bwMode="auto">
          <a:xfrm rot="221222">
            <a:off x="3069504" y="2720266"/>
            <a:ext cx="1709591" cy="16460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495800" y="4343400"/>
            <a:ext cx="682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514600" y="62484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180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57200" y="4343400"/>
            <a:ext cx="747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270°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400000">
            <a:off x="3162299" y="4762500"/>
            <a:ext cx="1676400" cy="16001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0800000">
            <a:off x="838200" y="4648199"/>
            <a:ext cx="1676400" cy="1752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4" name="Arc 26"/>
          <p:cNvSpPr>
            <a:spLocks/>
          </p:cNvSpPr>
          <p:nvPr/>
        </p:nvSpPr>
        <p:spPr bwMode="auto">
          <a:xfrm rot="37667285">
            <a:off x="927338" y="2715041"/>
            <a:ext cx="1557995" cy="167791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8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381000" y="762000"/>
            <a:ext cx="850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A full circle rotation is equal to 360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(degrees)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When divided into four equal sections, each section is worth 90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057400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1 rotation      =	  90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2 rotations  </a:t>
            </a:r>
            <a:r>
              <a:rPr lang="en-US" sz="1400" dirty="0" smtClean="0">
                <a:latin typeface="Bookman Old Style" pitchFamily="18" charset="0"/>
                <a:cs typeface="Arial" pitchFamily="34" charset="0"/>
              </a:rPr>
              <a:t> 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 	180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3 rotations 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	270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4 rotations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 =	360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569171"/>
      </p:ext>
    </p:extLst>
  </p:cSld>
  <p:clrMapOvr>
    <a:masterClrMapping/>
  </p:clrMapOvr>
  <p:transition advTm="1500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An angle measuring </a:t>
            </a:r>
            <a:r>
              <a:rPr lang="en-US" sz="4000" b="1" dirty="0" smtClean="0">
                <a:latin typeface="Bookman Old Style"/>
                <a:ea typeface="Times New Roman"/>
                <a:cs typeface="Times New Roman"/>
              </a:rPr>
              <a:t>90</a:t>
            </a:r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 degrees.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right angle</a:t>
            </a:r>
            <a:endParaRPr lang="en-US" sz="6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 descr="right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47907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9807084"/>
      </p:ext>
    </p:extLst>
  </p:cSld>
  <p:clrMapOvr>
    <a:masterClrMapping/>
  </p:clrMapOvr>
  <p:transition advTm="1500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486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LESS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 than 90 degrees.</a:t>
            </a:r>
            <a:endParaRPr lang="en-US" dirty="0"/>
          </a:p>
        </p:txBody>
      </p:sp>
      <p:pic>
        <p:nvPicPr>
          <p:cNvPr id="5122" name="Picture 2" descr="acute angle 40 d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555526" cy="29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acute angle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Picture 4" descr="acute_a6">
            <a:hlinkClick r:id="" action="ppaction://hlinkshowjump?jump=lastslideviewed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135582" cy="1684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6900905"/>
      </p:ext>
    </p:extLst>
  </p:cSld>
  <p:clrMapOvr>
    <a:masterClrMapping/>
  </p:clrMapOvr>
  <p:transition advTm="1500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MORE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than 90 degrees.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obtuse</a:t>
            </a:r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angle</a:t>
            </a:r>
            <a:endParaRPr lang="en-US" sz="54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 descr="obtuse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592179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0086220"/>
      </p:ext>
    </p:extLst>
  </p:cSld>
  <p:clrMapOvr>
    <a:masterClrMapping/>
  </p:clrMapOvr>
  <p:transition advTm="1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or more lines that </a:t>
            </a:r>
          </a:p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meet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or cross at a point.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Bookman Old Style"/>
                <a:ea typeface="Times New Roman"/>
                <a:cs typeface="Arial"/>
              </a:rPr>
              <a:t>intersecting lines</a:t>
            </a:r>
            <a:endParaRPr lang="en-US" sz="4800" b="1" dirty="0">
              <a:solidFill>
                <a:srgbClr val="00CC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17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703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105400" y="3657600"/>
            <a:ext cx="0" cy="26670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429000"/>
            <a:ext cx="2667000" cy="21336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500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straight angle</a:t>
            </a:r>
            <a:endParaRPr lang="en-US" sz="48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180 degrees.</a:t>
            </a:r>
            <a:endParaRPr lang="en-US" sz="4400" dirty="0"/>
          </a:p>
        </p:txBody>
      </p:sp>
      <p:pic>
        <p:nvPicPr>
          <p:cNvPr id="7172" name="Picture 4" descr="http://www.groupdiscountbuyer.com/image/cache/Protractor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267200"/>
            <a:ext cx="3962400" cy="3962400"/>
          </a:xfrm>
          <a:prstGeom prst="rect">
            <a:avLst/>
          </a:prstGeom>
          <a:noFill/>
        </p:spPr>
      </p:pic>
      <p:pic>
        <p:nvPicPr>
          <p:cNvPr id="7170" name="Picture 2" descr="straight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517039" cy="7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6055886"/>
      </p:ext>
    </p:extLst>
  </p:cSld>
  <p:clrMapOvr>
    <a:masterClrMapping/>
  </p:clrMapOvr>
  <p:transition advTm="1500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 straight path that extends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in both directions without end; marked with an arrowhead at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each end.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1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800" b="1" dirty="0" smtClean="0">
                <a:solidFill>
                  <a:srgbClr val="7030A0"/>
                </a:solidFill>
                <a:latin typeface="Bookman Old Style"/>
                <a:ea typeface="Times New Roman"/>
              </a:rPr>
              <a:t>line</a:t>
            </a:r>
            <a:endParaRPr lang="en-US" sz="8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" y="4191000"/>
            <a:ext cx="2362200" cy="1981200"/>
          </a:xfrm>
          <a:prstGeom prst="line">
            <a:avLst/>
          </a:prstGeom>
          <a:noFill/>
          <a:ln w="10795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590800" y="4800600"/>
            <a:ext cx="2667000" cy="0"/>
          </a:xfrm>
          <a:prstGeom prst="line">
            <a:avLst/>
          </a:prstGeom>
          <a:noFill/>
          <a:ln w="1079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8382000" y="4114800"/>
            <a:ext cx="0" cy="2133600"/>
          </a:xfrm>
          <a:prstGeom prst="line">
            <a:avLst/>
          </a:prstGeom>
          <a:noFill/>
          <a:ln w="10795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4876800" y="4419600"/>
            <a:ext cx="2590800" cy="167640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72021"/>
      </p:ext>
    </p:extLst>
  </p:cSld>
  <p:clrMapOvr>
    <a:masterClrMapping/>
  </p:clrMapOvr>
  <p:transition advTm="1500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 </a:t>
            </a:r>
            <a:r>
              <a:rPr lang="en-US" sz="4800" u="sng" dirty="0" smtClean="0">
                <a:latin typeface="Bookman Old Style"/>
                <a:ea typeface="Times New Roman"/>
              </a:rPr>
              <a:t>piece of a line </a:t>
            </a:r>
            <a:r>
              <a:rPr lang="en-US" sz="4800" dirty="0" smtClean="0">
                <a:latin typeface="Bookman Old Style"/>
                <a:ea typeface="Times New Roman"/>
              </a:rPr>
              <a:t>that has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u="sng" dirty="0" smtClean="0">
                <a:latin typeface="Bookman Old Style"/>
                <a:ea typeface="Times New Roman"/>
                <a:cs typeface="Times New Roman"/>
              </a:rPr>
              <a:t>two endpoints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Bookman Old Style"/>
                <a:ea typeface="Times New Roman"/>
                <a:cs typeface="Times New Roman"/>
              </a:rPr>
              <a:t>line segment</a:t>
            </a:r>
            <a:endParaRPr lang="en-US" sz="8000" b="1" dirty="0">
              <a:solidFill>
                <a:srgbClr val="FF3399"/>
              </a:solidFill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4191000"/>
            <a:ext cx="0" cy="1981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477000" y="4419600"/>
            <a:ext cx="1752600" cy="1066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94338"/>
      </p:ext>
    </p:extLst>
  </p:cSld>
  <p:clrMapOvr>
    <a:masterClrMapping/>
  </p:clrMapOvr>
  <p:transition advTm="1500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/>
                <a:ea typeface="Times New Roman"/>
              </a:rPr>
              <a:t>Two (or more) lines that run the same distance apart at every point and will </a:t>
            </a:r>
            <a:r>
              <a:rPr lang="en-US" sz="3600" dirty="0" smtClean="0">
                <a:latin typeface="Bookman Old Style"/>
                <a:ea typeface="Times New Roman"/>
                <a:cs typeface="Times New Roman"/>
              </a:rPr>
              <a:t>never intersect.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rgbClr val="CC00CC"/>
                </a:solidFill>
                <a:latin typeface="Bookman Old Style"/>
                <a:ea typeface="Times New Roman"/>
              </a:rPr>
              <a:t>parallel lines </a:t>
            </a:r>
            <a:endParaRPr lang="en-US" sz="5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43000" y="38100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8600" y="44958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553200" y="4648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7010400" y="5029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hovergirl.files.wordpress.com/2008/01/moosonee-july-2005-train-tra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2438400" cy="1828800"/>
          </a:xfrm>
          <a:prstGeom prst="rect">
            <a:avLst/>
          </a:prstGeom>
          <a:noFill/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57200" y="5029200"/>
            <a:ext cx="3581400" cy="1600200"/>
            <a:chOff x="1296" y="672"/>
            <a:chExt cx="3264" cy="2592"/>
          </a:xfrm>
        </p:grpSpPr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1104"/>
              <a:ext cx="3264" cy="11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para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  el</a:t>
              </a:r>
            </a:p>
          </p:txBody>
        </p:sp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60" y="672"/>
              <a:ext cx="336" cy="15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1"/>
                  </a:solidFill>
                  <a:latin typeface="Arial Black"/>
                </a:rPr>
                <a:t>ll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 Black"/>
              </a:endParaRPr>
            </a:p>
          </p:txBody>
        </p:sp>
        <p:sp>
          <p:nvSpPr>
            <p:cNvPr id="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2448"/>
              <a:ext cx="1920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6381562"/>
      </p:ext>
    </p:extLst>
  </p:cSld>
  <p:clrMapOvr>
    <a:masterClrMapping/>
  </p:clrMapOvr>
  <p:transition advTm="1500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line with one end point that extends non-stop in the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400" dirty="0" smtClean="0">
                <a:latin typeface="Bookman Old Style"/>
                <a:ea typeface="Times New Roman"/>
                <a:cs typeface="Times New Roman"/>
              </a:rPr>
              <a:t>opposite direction.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  <a:latin typeface="Bookman Old Style"/>
                <a:ea typeface="Times New Roman"/>
                <a:cs typeface="Times New Roman"/>
              </a:rPr>
              <a:t>ray</a:t>
            </a:r>
            <a:endParaRPr lang="en-US" sz="9600" b="1" dirty="0">
              <a:solidFill>
                <a:srgbClr val="FF6600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762000" y="4800600"/>
            <a:ext cx="1295400" cy="1295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505200" y="4495800"/>
            <a:ext cx="0" cy="16002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4572000" y="48006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633" name="Picture 1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40" y="5486400"/>
            <a:ext cx="3769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6455823"/>
      </p:ext>
    </p:extLst>
  </p:cSld>
  <p:clrMapOvr>
    <a:masterClrMapping/>
  </p:clrMapOvr>
  <p:transition advTm="1500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145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shape formed by two rays that share an endpoint.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C00FF"/>
                </a:solidFill>
                <a:latin typeface="Bookman Old Style"/>
                <a:ea typeface="Times New Roman"/>
                <a:cs typeface="Times New Roman"/>
              </a:rPr>
              <a:t>angle</a:t>
            </a:r>
            <a:endParaRPr lang="en-US" sz="8000" b="1" dirty="0">
              <a:solidFill>
                <a:srgbClr val="CC00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5334000"/>
            <a:ext cx="1828800" cy="228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3505200" y="54864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6858000" y="5410200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 flipV="1">
            <a:off x="5257800" y="3505200"/>
            <a:ext cx="0" cy="1981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 flipV="1">
            <a:off x="6324600" y="3657600"/>
            <a:ext cx="5334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609600" y="4724400"/>
            <a:ext cx="1828800" cy="609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2328"/>
      </p:ext>
    </p:extLst>
  </p:cSld>
  <p:clrMapOvr>
    <a:masterClrMapping/>
  </p:clrMapOvr>
  <p:transition advTm="1500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30611"/>
            <a:ext cx="8915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/>
                <a:ea typeface="Times New Roman"/>
              </a:rPr>
              <a:t>The point where: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ookman Old Style"/>
              </a:rPr>
              <a:t> </a:t>
            </a:r>
            <a:r>
              <a:rPr lang="en-US" sz="2800" dirty="0" smtClean="0">
                <a:latin typeface="Bookman Old Style"/>
              </a:rPr>
              <a:t>two or more rays share an endpoint.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man Old Style"/>
              </a:rPr>
              <a:t> the edges of a solid figure meet.</a:t>
            </a:r>
          </a:p>
          <a:p>
            <a:endParaRPr lang="en-US" sz="1400" dirty="0" smtClean="0">
              <a:latin typeface="Bookman Old Style"/>
            </a:endParaRPr>
          </a:p>
          <a:p>
            <a:r>
              <a:rPr lang="en-US" sz="3200" dirty="0" smtClean="0">
                <a:latin typeface="Bookman Old Style"/>
              </a:rPr>
              <a:t>The point at the top of a cone.</a:t>
            </a:r>
          </a:p>
          <a:p>
            <a:endParaRPr lang="en-US" sz="3200" dirty="0" smtClean="0">
              <a:latin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vertex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plural:</a:t>
            </a:r>
            <a:r>
              <a:rPr lang="en-US" sz="6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 vertices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2617140" cy="1981200"/>
          </a:xfrm>
          <a:prstGeom prst="rect">
            <a:avLst/>
          </a:prstGeom>
          <a:noFill/>
        </p:spPr>
      </p:pic>
      <p:pic>
        <p:nvPicPr>
          <p:cNvPr id="5837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27305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053372"/>
      </p:ext>
    </p:extLst>
  </p:cSld>
  <p:clrMapOvr>
    <a:masterClrMapping/>
  </p:clrMapOvr>
  <p:transition advTm="1500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or more lines that </a:t>
            </a:r>
          </a:p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meet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or cross at a point.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Bookman Old Style"/>
                <a:ea typeface="Times New Roman"/>
                <a:cs typeface="Arial"/>
              </a:rPr>
              <a:t>intersecting lines</a:t>
            </a:r>
            <a:endParaRPr lang="en-US" sz="4800" b="1" dirty="0">
              <a:solidFill>
                <a:srgbClr val="00CC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17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703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105400" y="3657600"/>
            <a:ext cx="0" cy="26670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429000"/>
            <a:ext cx="2667000" cy="21336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875787"/>
      </p:ext>
    </p:extLst>
  </p:cSld>
  <p:clrMapOvr>
    <a:masterClrMapping/>
  </p:clrMapOvr>
  <p:transition advTm="1500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3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lines that intersect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and form </a:t>
            </a:r>
            <a:r>
              <a:rPr lang="en-US" sz="4800" b="1" dirty="0" smtClean="0">
                <a:latin typeface="Bookman Old Style"/>
                <a:ea typeface="Times New Roman"/>
                <a:cs typeface="Times New Roman"/>
              </a:rPr>
              <a:t>right angles.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CC"/>
                </a:solidFill>
                <a:latin typeface="Bookman Old Style"/>
                <a:ea typeface="Times New Roman"/>
                <a:cs typeface="Arial"/>
              </a:rPr>
              <a:t>perpendicular lines</a:t>
            </a:r>
            <a:endParaRPr lang="en-US" sz="4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17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325485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77000" y="3429000"/>
            <a:ext cx="0" cy="251460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648200"/>
            <a:ext cx="2438400" cy="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034814"/>
      </p:ext>
    </p:extLst>
  </p:cSld>
  <p:clrMapOvr>
    <a:masterClrMapping/>
  </p:clrMapOvr>
  <p:transition advTm="1500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il_fi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4728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il_fi" descr="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222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il_fi" descr="THRU-Compass-Protractor-BEN-_i_bmm040118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9019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protractor</a:t>
            </a:r>
            <a:endParaRPr lang="en-US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Tool used to measure angles.</a:t>
            </a:r>
            <a:endParaRPr lang="en-US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71554"/>
      </p:ext>
    </p:extLst>
  </p:cSld>
  <p:clrMapOvr>
    <a:masterClrMapping/>
  </p:clrMapOvr>
  <p:transition advTm="1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3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lines that intersect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and form </a:t>
            </a:r>
            <a:r>
              <a:rPr lang="en-US" sz="4800" b="1" dirty="0" smtClean="0">
                <a:latin typeface="Bookman Old Style"/>
                <a:ea typeface="Times New Roman"/>
                <a:cs typeface="Times New Roman"/>
              </a:rPr>
              <a:t>right angles.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CC"/>
                </a:solidFill>
                <a:latin typeface="Bookman Old Style"/>
                <a:ea typeface="Times New Roman"/>
                <a:cs typeface="Arial"/>
              </a:rPr>
              <a:t>perpendicular lines</a:t>
            </a:r>
            <a:endParaRPr lang="en-US" sz="4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17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325485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77000" y="3429000"/>
            <a:ext cx="0" cy="251460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648200"/>
            <a:ext cx="2438400" cy="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500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6175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276600" y="49530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00400" y="49530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25146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360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1295400" y="2971800"/>
            <a:ext cx="31242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7" name="AutoShape 39"/>
          <p:cNvSpPr>
            <a:spLocks noChangeShapeType="1"/>
          </p:cNvSpPr>
          <p:nvPr/>
        </p:nvSpPr>
        <p:spPr bwMode="auto">
          <a:xfrm>
            <a:off x="2819399" y="2971800"/>
            <a:ext cx="45719" cy="304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6" name="AutoShape 38"/>
          <p:cNvSpPr>
            <a:spLocks noChangeShapeType="1"/>
          </p:cNvSpPr>
          <p:nvPr/>
        </p:nvSpPr>
        <p:spPr bwMode="auto">
          <a:xfrm>
            <a:off x="1295400" y="4508500"/>
            <a:ext cx="3124200" cy="63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2004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905000" y="48768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1" name="Arc 33"/>
          <p:cNvSpPr>
            <a:spLocks/>
          </p:cNvSpPr>
          <p:nvPr/>
        </p:nvSpPr>
        <p:spPr bwMode="auto">
          <a:xfrm rot="221222">
            <a:off x="3069504" y="2720266"/>
            <a:ext cx="1709591" cy="16460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495800" y="4343400"/>
            <a:ext cx="682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514600" y="62484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180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57200" y="4343400"/>
            <a:ext cx="747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270°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400000">
            <a:off x="3162299" y="4762500"/>
            <a:ext cx="1676400" cy="16001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0800000">
            <a:off x="838200" y="4648199"/>
            <a:ext cx="1676400" cy="1752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4" name="Arc 26"/>
          <p:cNvSpPr>
            <a:spLocks/>
          </p:cNvSpPr>
          <p:nvPr/>
        </p:nvSpPr>
        <p:spPr bwMode="auto">
          <a:xfrm rot="37667285">
            <a:off x="927338" y="2715041"/>
            <a:ext cx="1557995" cy="167791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8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381000" y="762000"/>
            <a:ext cx="850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A full circle rotation is equal to 360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(degrees)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When divided into four equal sections, each section is worth 90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057400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1 rotation      =	  90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2 rotations  </a:t>
            </a:r>
            <a:r>
              <a:rPr lang="en-US" sz="1400" dirty="0" smtClean="0">
                <a:latin typeface="Bookman Old Style" pitchFamily="18" charset="0"/>
                <a:cs typeface="Arial" pitchFamily="34" charset="0"/>
              </a:rPr>
              <a:t> 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 	180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3 rotations 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	270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4 rotations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 =	360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11605"/>
      </p:ext>
    </p:extLst>
  </p:cSld>
  <p:clrMapOvr>
    <a:masterClrMapping/>
  </p:clrMapOvr>
  <p:transition advTm="1500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An angle measuring </a:t>
            </a:r>
            <a:r>
              <a:rPr lang="en-US" sz="4000" b="1" dirty="0" smtClean="0">
                <a:latin typeface="Bookman Old Style"/>
                <a:ea typeface="Times New Roman"/>
                <a:cs typeface="Times New Roman"/>
              </a:rPr>
              <a:t>90</a:t>
            </a:r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 degrees.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right angle</a:t>
            </a:r>
            <a:endParaRPr lang="en-US" sz="6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 descr="right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47907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9640762"/>
      </p:ext>
    </p:extLst>
  </p:cSld>
  <p:clrMapOvr>
    <a:masterClrMapping/>
  </p:clrMapOvr>
  <p:transition advTm="1500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486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LESS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 than 90 degrees.</a:t>
            </a:r>
            <a:endParaRPr lang="en-US" dirty="0"/>
          </a:p>
        </p:txBody>
      </p:sp>
      <p:pic>
        <p:nvPicPr>
          <p:cNvPr id="5122" name="Picture 2" descr="acute angle 40 d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555526" cy="29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acute angle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Picture 4" descr="acute_a6">
            <a:hlinkClick r:id="" action="ppaction://hlinkshowjump?jump=lastslideviewed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135582" cy="1684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9569908"/>
      </p:ext>
    </p:extLst>
  </p:cSld>
  <p:clrMapOvr>
    <a:masterClrMapping/>
  </p:clrMapOvr>
  <p:transition advTm="1500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MORE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than 90 degrees.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obtuse</a:t>
            </a:r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angle</a:t>
            </a:r>
            <a:endParaRPr lang="en-US" sz="54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 descr="obtuse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592179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5357863"/>
      </p:ext>
    </p:extLst>
  </p:cSld>
  <p:clrMapOvr>
    <a:masterClrMapping/>
  </p:clrMapOvr>
  <p:transition advTm="1500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straight angle</a:t>
            </a:r>
            <a:endParaRPr lang="en-US" sz="48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180 degrees.</a:t>
            </a:r>
            <a:endParaRPr lang="en-US" sz="4400" dirty="0"/>
          </a:p>
        </p:txBody>
      </p:sp>
      <p:pic>
        <p:nvPicPr>
          <p:cNvPr id="7172" name="Picture 4" descr="http://www.groupdiscountbuyer.com/image/cache/Protractor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267200"/>
            <a:ext cx="3962400" cy="3962400"/>
          </a:xfrm>
          <a:prstGeom prst="rect">
            <a:avLst/>
          </a:prstGeom>
          <a:noFill/>
        </p:spPr>
      </p:pic>
      <p:pic>
        <p:nvPicPr>
          <p:cNvPr id="7170" name="Picture 2" descr="straight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517039" cy="7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6387464"/>
      </p:ext>
    </p:extLst>
  </p:cSld>
  <p:clrMapOvr>
    <a:masterClrMapping/>
  </p:clrMapOvr>
  <p:transition advTm="1500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 straight path that extends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in both directions without end; marked with an arrowhead at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each end.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1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800" b="1" dirty="0" smtClean="0">
                <a:solidFill>
                  <a:srgbClr val="7030A0"/>
                </a:solidFill>
                <a:latin typeface="Bookman Old Style"/>
                <a:ea typeface="Times New Roman"/>
              </a:rPr>
              <a:t>line</a:t>
            </a:r>
            <a:endParaRPr lang="en-US" sz="8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" y="4191000"/>
            <a:ext cx="2362200" cy="1981200"/>
          </a:xfrm>
          <a:prstGeom prst="line">
            <a:avLst/>
          </a:prstGeom>
          <a:noFill/>
          <a:ln w="10795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590800" y="4800600"/>
            <a:ext cx="2667000" cy="0"/>
          </a:xfrm>
          <a:prstGeom prst="line">
            <a:avLst/>
          </a:prstGeom>
          <a:noFill/>
          <a:ln w="1079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8382000" y="4114800"/>
            <a:ext cx="0" cy="2133600"/>
          </a:xfrm>
          <a:prstGeom prst="line">
            <a:avLst/>
          </a:prstGeom>
          <a:noFill/>
          <a:ln w="10795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4876800" y="4419600"/>
            <a:ext cx="2590800" cy="167640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02559"/>
      </p:ext>
    </p:extLst>
  </p:cSld>
  <p:clrMapOvr>
    <a:masterClrMapping/>
  </p:clrMapOvr>
  <p:transition advTm="1500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050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 </a:t>
            </a:r>
            <a:r>
              <a:rPr lang="en-US" sz="4800" u="sng" dirty="0" smtClean="0">
                <a:latin typeface="Bookman Old Style"/>
                <a:ea typeface="Times New Roman"/>
              </a:rPr>
              <a:t>piece of a line </a:t>
            </a:r>
            <a:r>
              <a:rPr lang="en-US" sz="4800" dirty="0" smtClean="0">
                <a:latin typeface="Bookman Old Style"/>
                <a:ea typeface="Times New Roman"/>
              </a:rPr>
              <a:t>that has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u="sng" dirty="0" smtClean="0">
                <a:latin typeface="Bookman Old Style"/>
                <a:ea typeface="Times New Roman"/>
                <a:cs typeface="Times New Roman"/>
              </a:rPr>
              <a:t>two endpoints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3399"/>
                </a:solidFill>
                <a:latin typeface="Bookman Old Style"/>
                <a:ea typeface="Times New Roman"/>
                <a:cs typeface="Times New Roman"/>
              </a:rPr>
              <a:t>line segment</a:t>
            </a:r>
            <a:endParaRPr lang="en-US" sz="8000" b="1" dirty="0">
              <a:solidFill>
                <a:srgbClr val="FF3399"/>
              </a:solidFill>
            </a:endParaRP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685800" y="4876800"/>
            <a:ext cx="2057400" cy="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4191000"/>
            <a:ext cx="0" cy="1981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477000" y="4419600"/>
            <a:ext cx="1752600" cy="1066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4302"/>
      </p:ext>
    </p:extLst>
  </p:cSld>
  <p:clrMapOvr>
    <a:masterClrMapping/>
  </p:clrMapOvr>
  <p:transition advTm="1500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/>
                <a:ea typeface="Times New Roman"/>
              </a:rPr>
              <a:t>Two (or more) lines that run the same distance apart at every point and will </a:t>
            </a:r>
            <a:r>
              <a:rPr lang="en-US" sz="3600" dirty="0" smtClean="0">
                <a:latin typeface="Bookman Old Style"/>
                <a:ea typeface="Times New Roman"/>
                <a:cs typeface="Times New Roman"/>
              </a:rPr>
              <a:t>never intersect.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rgbClr val="CC00CC"/>
                </a:solidFill>
                <a:latin typeface="Bookman Old Style"/>
                <a:ea typeface="Times New Roman"/>
              </a:rPr>
              <a:t>parallel lines </a:t>
            </a:r>
            <a:endParaRPr lang="en-US" sz="5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143000" y="38100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8600" y="4495800"/>
            <a:ext cx="2895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6553200" y="4648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7010400" y="5029200"/>
            <a:ext cx="1905000" cy="1600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hovergirl.files.wordpress.com/2008/01/moosonee-july-2005-train-track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57600"/>
            <a:ext cx="2438400" cy="1828800"/>
          </a:xfrm>
          <a:prstGeom prst="rect">
            <a:avLst/>
          </a:prstGeom>
          <a:noFill/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57200" y="5029200"/>
            <a:ext cx="3581400" cy="1600200"/>
            <a:chOff x="1296" y="672"/>
            <a:chExt cx="3264" cy="2592"/>
          </a:xfrm>
        </p:grpSpPr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6" y="1104"/>
              <a:ext cx="3264" cy="11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para</a:t>
              </a: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  el</a:t>
              </a:r>
            </a:p>
          </p:txBody>
        </p:sp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360" y="672"/>
              <a:ext cx="336" cy="15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1"/>
                  </a:solidFill>
                  <a:latin typeface="Arial Black"/>
                </a:rPr>
                <a:t>ll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Arial Black"/>
              </a:endParaRPr>
            </a:p>
          </p:txBody>
        </p:sp>
        <p:sp>
          <p:nvSpPr>
            <p:cNvPr id="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064" y="2448"/>
              <a:ext cx="1920" cy="8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2727"/>
                  </a:solidFill>
                  <a:latin typeface="Arial Black"/>
                </a:rPr>
                <a:t>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6703184"/>
      </p:ext>
    </p:extLst>
  </p:cSld>
  <p:clrMapOvr>
    <a:masterClrMapping/>
  </p:clrMapOvr>
  <p:transition advTm="1500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line with one end point that extends non-stop in the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400" dirty="0" smtClean="0">
                <a:latin typeface="Bookman Old Style"/>
                <a:ea typeface="Times New Roman"/>
                <a:cs typeface="Times New Roman"/>
              </a:rPr>
              <a:t>opposite direction.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  <a:latin typeface="Bookman Old Style"/>
                <a:ea typeface="Times New Roman"/>
                <a:cs typeface="Times New Roman"/>
              </a:rPr>
              <a:t>ray</a:t>
            </a:r>
            <a:endParaRPr lang="en-US" sz="9600" b="1" dirty="0">
              <a:solidFill>
                <a:srgbClr val="FF6600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762000" y="4800600"/>
            <a:ext cx="1295400" cy="12954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505200" y="4495800"/>
            <a:ext cx="0" cy="16002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4572000" y="48006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633" name="Picture 1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0840" y="5486400"/>
            <a:ext cx="37697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5411946"/>
      </p:ext>
    </p:extLst>
  </p:cSld>
  <p:clrMapOvr>
    <a:masterClrMapping/>
  </p:clrMapOvr>
  <p:transition advTm="1500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145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Bookman Old Style"/>
                <a:ea typeface="Times New Roman"/>
              </a:rPr>
              <a:t>A shape formed by two rays that share an endpoint.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CC00FF"/>
                </a:solidFill>
                <a:latin typeface="Bookman Old Style"/>
                <a:ea typeface="Times New Roman"/>
                <a:cs typeface="Times New Roman"/>
              </a:rPr>
              <a:t>angle</a:t>
            </a:r>
            <a:endParaRPr lang="en-US" sz="8000" b="1" dirty="0">
              <a:solidFill>
                <a:srgbClr val="CC00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5334000"/>
            <a:ext cx="1828800" cy="228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3505200" y="5486400"/>
            <a:ext cx="17526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6858000" y="5410200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 flipV="1">
            <a:off x="5257800" y="3505200"/>
            <a:ext cx="0" cy="1981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H="1" flipV="1">
            <a:off x="6324600" y="3657600"/>
            <a:ext cx="533400" cy="1752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609600" y="4724400"/>
            <a:ext cx="1828800" cy="60960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 type="oval" w="med" len="med"/>
            <a:tailEnd type="triangl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40411"/>
      </p:ext>
    </p:extLst>
  </p:cSld>
  <p:clrMapOvr>
    <a:masterClrMapping/>
  </p:clrMapOvr>
  <p:transition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il_fi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4728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il_fi" descr="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222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il_fi" descr="THRU-Compass-Protractor-BEN-_i_bmm040118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9019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protractor</a:t>
            </a:r>
            <a:endParaRPr lang="en-US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Tool used to measure angles.</a:t>
            </a:r>
            <a:endParaRPr lang="en-US" sz="3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Tm="15000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30611"/>
            <a:ext cx="8915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/>
                <a:ea typeface="Times New Roman"/>
              </a:rPr>
              <a:t>The point where: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ookman Old Style"/>
              </a:rPr>
              <a:t> </a:t>
            </a:r>
            <a:r>
              <a:rPr lang="en-US" sz="2800" dirty="0" smtClean="0">
                <a:latin typeface="Bookman Old Style"/>
              </a:rPr>
              <a:t>two or more rays share an endpoint.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Bookman Old Style"/>
              </a:rPr>
              <a:t> the edges of a solid figure meet.</a:t>
            </a:r>
          </a:p>
          <a:p>
            <a:endParaRPr lang="en-US" sz="1400" dirty="0" smtClean="0">
              <a:latin typeface="Bookman Old Style"/>
            </a:endParaRPr>
          </a:p>
          <a:p>
            <a:r>
              <a:rPr lang="en-US" sz="3200" dirty="0" smtClean="0">
                <a:latin typeface="Bookman Old Style"/>
              </a:rPr>
              <a:t>The point at the top of a cone.</a:t>
            </a:r>
          </a:p>
          <a:p>
            <a:endParaRPr lang="en-US" sz="3200" dirty="0" smtClean="0">
              <a:latin typeface="Bookman Old Styl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/>
                <a:ea typeface="Times New Roman"/>
                <a:cs typeface="Times New Roman"/>
              </a:rPr>
              <a:t>vertex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plural:</a:t>
            </a:r>
            <a:r>
              <a:rPr lang="en-US" sz="6600" b="1" dirty="0" smtClean="0">
                <a:solidFill>
                  <a:srgbClr val="FF0000"/>
                </a:solidFill>
                <a:latin typeface="Bookman Old Style"/>
                <a:cs typeface="Times New Roman"/>
              </a:rPr>
              <a:t> vertices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2617140" cy="1981200"/>
          </a:xfrm>
          <a:prstGeom prst="rect">
            <a:avLst/>
          </a:prstGeom>
          <a:noFill/>
        </p:spPr>
      </p:pic>
      <p:pic>
        <p:nvPicPr>
          <p:cNvPr id="5837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72000"/>
            <a:ext cx="427305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5238857"/>
      </p:ext>
    </p:extLst>
  </p:cSld>
  <p:clrMapOvr>
    <a:masterClrMapping/>
  </p:clrMapOvr>
  <p:transition advTm="1500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or more lines that </a:t>
            </a:r>
          </a:p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meet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or cross at a point.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Bookman Old Style"/>
                <a:ea typeface="Times New Roman"/>
                <a:cs typeface="Arial"/>
              </a:rPr>
              <a:t>intersecting lines</a:t>
            </a:r>
            <a:endParaRPr lang="en-US" sz="4800" b="1" dirty="0">
              <a:solidFill>
                <a:srgbClr val="00CC00"/>
              </a:solidFill>
              <a:latin typeface="Times New Roman"/>
              <a:ea typeface="Times New Roman"/>
            </a:endParaRPr>
          </a:p>
        </p:txBody>
      </p:sp>
      <p:pic>
        <p:nvPicPr>
          <p:cNvPr id="2050" name="Picture 2" descr="17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95800"/>
            <a:ext cx="247039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5105400" y="3657600"/>
            <a:ext cx="0" cy="26670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3429000"/>
            <a:ext cx="2667000" cy="2133600"/>
          </a:xfrm>
          <a:prstGeom prst="straightConnector1">
            <a:avLst/>
          </a:prstGeom>
          <a:ln w="762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221568"/>
      </p:ext>
    </p:extLst>
  </p:cSld>
  <p:clrMapOvr>
    <a:masterClrMapping/>
  </p:clrMapOvr>
  <p:transition advTm="1500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3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Two lines that intersect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and form </a:t>
            </a:r>
            <a:r>
              <a:rPr lang="en-US" sz="4800" b="1" dirty="0" smtClean="0">
                <a:latin typeface="Bookman Old Style"/>
                <a:ea typeface="Times New Roman"/>
                <a:cs typeface="Times New Roman"/>
              </a:rPr>
              <a:t>right angles.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CC"/>
                </a:solidFill>
                <a:latin typeface="Bookman Old Style"/>
                <a:ea typeface="Times New Roman"/>
                <a:cs typeface="Arial"/>
              </a:rPr>
              <a:t>perpendicular lines</a:t>
            </a:r>
            <a:endParaRPr lang="en-US" sz="4400" b="1" dirty="0">
              <a:solidFill>
                <a:srgbClr val="CC00CC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17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325485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6477000" y="3429000"/>
            <a:ext cx="0" cy="251460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648200"/>
            <a:ext cx="2438400" cy="0"/>
          </a:xfrm>
          <a:prstGeom prst="straightConnector1">
            <a:avLst/>
          </a:prstGeom>
          <a:ln w="76200">
            <a:solidFill>
              <a:srgbClr val="CC00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803625"/>
      </p:ext>
    </p:extLst>
  </p:cSld>
  <p:clrMapOvr>
    <a:masterClrMapping/>
  </p:clrMapOvr>
  <p:transition advTm="1500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il_fi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4728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il_fi" descr="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286000" cy="222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il_fi" descr="THRU-Compass-Protractor-BEN-_i_bmm040118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29019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Bookman Old Style" pitchFamily="18" charset="0"/>
              </a:rPr>
              <a:t>protractor</a:t>
            </a:r>
            <a:endParaRPr lang="en-US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Tool used to measure angles.</a:t>
            </a:r>
            <a:endParaRPr lang="en-US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29690"/>
      </p:ext>
    </p:extLst>
  </p:cSld>
  <p:clrMapOvr>
    <a:masterClrMapping/>
  </p:clrMapOvr>
  <p:transition advTm="1500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6175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276600" y="49530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200400" y="49530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438400" y="25146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360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8" name="Oval 40"/>
          <p:cNvSpPr>
            <a:spLocks noChangeArrowheads="1"/>
          </p:cNvSpPr>
          <p:nvPr/>
        </p:nvSpPr>
        <p:spPr bwMode="auto">
          <a:xfrm>
            <a:off x="1295400" y="2971800"/>
            <a:ext cx="3124200" cy="3048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7" name="AutoShape 39"/>
          <p:cNvSpPr>
            <a:spLocks noChangeShapeType="1"/>
          </p:cNvSpPr>
          <p:nvPr/>
        </p:nvSpPr>
        <p:spPr bwMode="auto">
          <a:xfrm>
            <a:off x="2819399" y="2971800"/>
            <a:ext cx="45719" cy="3048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6" name="AutoShape 38"/>
          <p:cNvSpPr>
            <a:spLocks noChangeShapeType="1"/>
          </p:cNvSpPr>
          <p:nvPr/>
        </p:nvSpPr>
        <p:spPr bwMode="auto">
          <a:xfrm>
            <a:off x="1295400" y="4508500"/>
            <a:ext cx="3124200" cy="63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2004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1905000" y="4876800"/>
            <a:ext cx="61753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41" name="Arc 33"/>
          <p:cNvSpPr>
            <a:spLocks/>
          </p:cNvSpPr>
          <p:nvPr/>
        </p:nvSpPr>
        <p:spPr bwMode="auto">
          <a:xfrm rot="221222">
            <a:off x="3069504" y="2720266"/>
            <a:ext cx="1709591" cy="16460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4495800" y="4343400"/>
            <a:ext cx="6826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2514600" y="6248400"/>
            <a:ext cx="7477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180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457200" y="4343400"/>
            <a:ext cx="747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270°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36" name="Arc 28"/>
          <p:cNvSpPr>
            <a:spLocks/>
          </p:cNvSpPr>
          <p:nvPr/>
        </p:nvSpPr>
        <p:spPr bwMode="auto">
          <a:xfrm rot="5400000">
            <a:off x="3162299" y="4762500"/>
            <a:ext cx="1676400" cy="16001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5" name="Arc 27"/>
          <p:cNvSpPr>
            <a:spLocks/>
          </p:cNvSpPr>
          <p:nvPr/>
        </p:nvSpPr>
        <p:spPr bwMode="auto">
          <a:xfrm rot="10800000">
            <a:off x="838200" y="4648199"/>
            <a:ext cx="1676400" cy="17525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4" name="Arc 26"/>
          <p:cNvSpPr>
            <a:spLocks/>
          </p:cNvSpPr>
          <p:nvPr/>
        </p:nvSpPr>
        <p:spPr bwMode="auto">
          <a:xfrm rot="37667285">
            <a:off x="927338" y="2715041"/>
            <a:ext cx="1557995" cy="167791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43"/>
              <a:gd name="T1" fmla="*/ 0 h 21600"/>
              <a:gd name="T2" fmla="*/ 21543 w 21543"/>
              <a:gd name="T3" fmla="*/ 20033 h 21600"/>
              <a:gd name="T4" fmla="*/ 0 w 2154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43" h="21600" fill="none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</a:path>
              <a:path w="21543" h="21600" stroke="0" extrusionOk="0">
                <a:moveTo>
                  <a:pt x="-1" y="0"/>
                </a:moveTo>
                <a:cubicBezTo>
                  <a:pt x="11321" y="0"/>
                  <a:pt x="20721" y="8741"/>
                  <a:pt x="21543" y="2003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8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617538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90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59" name="Text Box 51"/>
          <p:cNvSpPr txBox="1">
            <a:spLocks noChangeArrowheads="1"/>
          </p:cNvSpPr>
          <p:nvPr/>
        </p:nvSpPr>
        <p:spPr bwMode="auto">
          <a:xfrm>
            <a:off x="381000" y="762000"/>
            <a:ext cx="850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A full circle rotation is equal to 360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(degrees)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When divided into four equal sections, each section is worth 90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5000" y="2057400"/>
            <a:ext cx="3048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Bookman Old Style" pitchFamily="18" charset="0"/>
              <a:cs typeface="Arial" pitchFamily="34" charset="0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1 rotation      =	  90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2 rotations  </a:t>
            </a:r>
            <a:r>
              <a:rPr lang="en-US" sz="1400" dirty="0" smtClean="0">
                <a:latin typeface="Bookman Old Style" pitchFamily="18" charset="0"/>
                <a:cs typeface="Arial" pitchFamily="34" charset="0"/>
              </a:rPr>
              <a:t> 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 	180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3 rotations 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=	270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dirty="0" smtClean="0">
              <a:latin typeface="Bookman Old Style" pitchFamily="18" charset="0"/>
              <a:cs typeface="Arial" pitchFamily="34" charset="0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Bookman Old Style" pitchFamily="18" charset="0"/>
                <a:cs typeface="Arial" pitchFamily="34" charset="0"/>
              </a:rPr>
              <a:t>4 rotations  </a:t>
            </a:r>
            <a:r>
              <a:rPr lang="en-US" sz="1200" dirty="0" smtClean="0">
                <a:latin typeface="Bookman Old Style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Bookman Old Style" pitchFamily="18" charset="0"/>
                <a:cs typeface="Arial" pitchFamily="34" charset="0"/>
              </a:rPr>
              <a:t>  =	360</a:t>
            </a:r>
            <a:r>
              <a:rPr lang="en-US" sz="2000" dirty="0" smtClean="0">
                <a:latin typeface="Bookman Old Style" pitchFamily="18" charset="0"/>
                <a:cs typeface="Arial" pitchFamily="34" charset="0"/>
              </a:rPr>
              <a:t>°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3982"/>
      </p:ext>
    </p:extLst>
  </p:cSld>
  <p:clrMapOvr>
    <a:masterClrMapping/>
  </p:clrMapOvr>
  <p:transition advTm="1500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An angle measuring </a:t>
            </a:r>
            <a:r>
              <a:rPr lang="en-US" sz="4000" b="1" dirty="0" smtClean="0">
                <a:latin typeface="Bookman Old Style"/>
                <a:ea typeface="Times New Roman"/>
                <a:cs typeface="Times New Roman"/>
              </a:rPr>
              <a:t>90</a:t>
            </a:r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 degrees.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right angle</a:t>
            </a:r>
            <a:endParaRPr lang="en-US" sz="60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4098" name="Picture 2" descr="right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90800"/>
            <a:ext cx="347907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7587318"/>
      </p:ext>
    </p:extLst>
  </p:cSld>
  <p:clrMapOvr>
    <a:masterClrMapping/>
  </p:clrMapOvr>
  <p:transition advTm="1500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486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LESS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 than 90 degrees.</a:t>
            </a:r>
            <a:endParaRPr lang="en-US" dirty="0"/>
          </a:p>
        </p:txBody>
      </p:sp>
      <p:pic>
        <p:nvPicPr>
          <p:cNvPr id="5122" name="Picture 2" descr="acute angle 40 d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555526" cy="29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acute angle</a:t>
            </a:r>
            <a:endParaRPr lang="en-US" sz="54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Picture 4" descr="acute_a6">
            <a:hlinkClick r:id="" action="ppaction://hlinkshowjump?jump=lastslideviewed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135582" cy="1684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0276946"/>
      </p:ext>
    </p:extLst>
  </p:cSld>
  <p:clrMapOvr>
    <a:masterClrMapping/>
  </p:clrMapOvr>
  <p:transition advTm="1500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</a:t>
            </a:r>
            <a:endParaRPr lang="en-US" sz="36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b="1" u="sng" dirty="0" smtClean="0">
                <a:latin typeface="Bookman Old Style"/>
                <a:ea typeface="Times New Roman"/>
                <a:cs typeface="Times New Roman"/>
              </a:rPr>
              <a:t>MORE </a:t>
            </a:r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than 90 degrees.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obtuse</a:t>
            </a:r>
            <a:r>
              <a:rPr lang="en-US" sz="8000" b="1" dirty="0" smtClean="0">
                <a:solidFill>
                  <a:srgbClr val="FF0000"/>
                </a:solidFill>
                <a:latin typeface="Bookman Old Style"/>
                <a:ea typeface="Times New Roman"/>
              </a:rPr>
              <a:t> </a:t>
            </a:r>
            <a:r>
              <a:rPr lang="en-US" sz="80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angle</a:t>
            </a:r>
            <a:endParaRPr lang="en-US" sz="54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pic>
        <p:nvPicPr>
          <p:cNvPr id="6146" name="Picture 2" descr="obtuse 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592179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5779310"/>
      </p:ext>
    </p:extLst>
  </p:cSld>
  <p:clrMapOvr>
    <a:masterClrMapping/>
  </p:clrMapOvr>
  <p:transition advTm="1500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00FF"/>
                </a:solidFill>
                <a:latin typeface="Bookman Old Style"/>
                <a:ea typeface="Times New Roman"/>
              </a:rPr>
              <a:t>straight angle</a:t>
            </a:r>
            <a:endParaRPr lang="en-US" sz="4800" b="1" dirty="0">
              <a:solidFill>
                <a:srgbClr val="0000FF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Bookman Old Style"/>
                <a:ea typeface="Times New Roman"/>
              </a:rPr>
              <a:t>An angle that measures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800" dirty="0" smtClean="0">
                <a:latin typeface="Bookman Old Style"/>
                <a:ea typeface="Times New Roman"/>
                <a:cs typeface="Times New Roman"/>
              </a:rPr>
              <a:t>180 degrees.</a:t>
            </a:r>
            <a:endParaRPr lang="en-US" sz="4400" dirty="0"/>
          </a:p>
        </p:txBody>
      </p:sp>
      <p:pic>
        <p:nvPicPr>
          <p:cNvPr id="7172" name="Picture 4" descr="http://www.groupdiscountbuyer.com/image/cache/Protractor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267200"/>
            <a:ext cx="3962400" cy="3962400"/>
          </a:xfrm>
          <a:prstGeom prst="rect">
            <a:avLst/>
          </a:prstGeom>
          <a:noFill/>
        </p:spPr>
      </p:pic>
      <p:pic>
        <p:nvPicPr>
          <p:cNvPr id="7170" name="Picture 2" descr="straight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517039" cy="7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2557325"/>
      </p:ext>
    </p:extLst>
  </p:cSld>
  <p:clrMapOvr>
    <a:masterClrMapping/>
  </p:clrMapOvr>
  <p:transition advTm="1500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600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A straight path that extends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</a:rPr>
              <a:t>in both directions without end; marked with an arrowhead at 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ctr"/>
            <a:r>
              <a:rPr lang="en-US" sz="4000" dirty="0" smtClean="0">
                <a:latin typeface="Bookman Old Style"/>
                <a:ea typeface="Times New Roman"/>
                <a:cs typeface="Times New Roman"/>
              </a:rPr>
              <a:t>each end.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1"/>
            <a:ext cx="8763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8800" b="1" dirty="0" smtClean="0">
                <a:solidFill>
                  <a:srgbClr val="7030A0"/>
                </a:solidFill>
                <a:latin typeface="Bookman Old Style"/>
                <a:ea typeface="Times New Roman"/>
              </a:rPr>
              <a:t>line</a:t>
            </a:r>
            <a:endParaRPr lang="en-US" sz="88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 smtClean="0">
              <a:latin typeface="Times New Roman"/>
              <a:ea typeface="Times New Roman"/>
            </a:endParaRPr>
          </a:p>
          <a:p>
            <a:pPr marL="97155" marR="97155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Bookman Old Style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" y="4191000"/>
            <a:ext cx="2362200" cy="1981200"/>
          </a:xfrm>
          <a:prstGeom prst="line">
            <a:avLst/>
          </a:prstGeom>
          <a:noFill/>
          <a:ln w="107950">
            <a:solidFill>
              <a:srgbClr val="00B05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590800" y="4800600"/>
            <a:ext cx="2667000" cy="0"/>
          </a:xfrm>
          <a:prstGeom prst="line">
            <a:avLst/>
          </a:prstGeom>
          <a:noFill/>
          <a:ln w="1079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8382000" y="4114800"/>
            <a:ext cx="0" cy="2133600"/>
          </a:xfrm>
          <a:prstGeom prst="line">
            <a:avLst/>
          </a:prstGeom>
          <a:noFill/>
          <a:ln w="10795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V="1">
            <a:off x="4876800" y="4419600"/>
            <a:ext cx="2590800" cy="167640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3849"/>
      </p:ext>
    </p:extLst>
  </p:cSld>
  <p:clrMapOvr>
    <a:masterClrMapping/>
  </p:clrMapOvr>
  <p:transition advTm="15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2420</Words>
  <Application>Microsoft Office PowerPoint</Application>
  <PresentationFormat>On-screen Show (4:3)</PresentationFormat>
  <Paragraphs>640</Paragraphs>
  <Slides>140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140</vt:i4>
      </vt:variant>
    </vt:vector>
  </HeadingPairs>
  <TitlesOfParts>
    <vt:vector size="147" baseType="lpstr">
      <vt:lpstr>Arial</vt:lpstr>
      <vt:lpstr>Arial Black</vt:lpstr>
      <vt:lpstr>Bookman Old Style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Albro, Melissa</cp:lastModifiedBy>
  <cp:revision>80</cp:revision>
  <dcterms:created xsi:type="dcterms:W3CDTF">2013-02-03T01:35:36Z</dcterms:created>
  <dcterms:modified xsi:type="dcterms:W3CDTF">2016-01-21T12:51:55Z</dcterms:modified>
</cp:coreProperties>
</file>